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4"/>
  </p:sldMasterIdLst>
  <p:notesMasterIdLst>
    <p:notesMasterId r:id="rId18"/>
  </p:notesMasterIdLst>
  <p:handoutMasterIdLst>
    <p:handoutMasterId r:id="rId19"/>
  </p:handoutMasterIdLst>
  <p:sldIdLst>
    <p:sldId id="256" r:id="rId5"/>
    <p:sldId id="261" r:id="rId6"/>
    <p:sldId id="257" r:id="rId7"/>
    <p:sldId id="259" r:id="rId8"/>
    <p:sldId id="285" r:id="rId9"/>
    <p:sldId id="282" r:id="rId10"/>
    <p:sldId id="280" r:id="rId11"/>
    <p:sldId id="286" r:id="rId12"/>
    <p:sldId id="297" r:id="rId13"/>
    <p:sldId id="298" r:id="rId14"/>
    <p:sldId id="299" r:id="rId15"/>
    <p:sldId id="268" r:id="rId16"/>
    <p:sldId id="29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7F7F7F"/>
    <a:srgbClr val="A6A6A6"/>
    <a:srgbClr val="BFBFBF"/>
    <a:srgbClr val="465359"/>
    <a:srgbClr val="757575"/>
    <a:srgbClr val="8B8B8B"/>
    <a:srgbClr val="B0B0B0"/>
    <a:srgbClr val="D3D3D3"/>
    <a:srgbClr val="EBEB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34" autoAdjust="0"/>
  </p:normalViewPr>
  <p:slideViewPr>
    <p:cSldViewPr snapToGrid="0">
      <p:cViewPr varScale="1">
        <p:scale>
          <a:sx n="87" d="100"/>
          <a:sy n="87" d="100"/>
        </p:scale>
        <p:origin x="528" y="58"/>
      </p:cViewPr>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366289-7251-4248-8185-9FEDE67FEB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A911AAB-DA95-4CED-94BD-874BA4394E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CE2D0D4-6341-4059-9D73-098573890B8F}" type="datetimeFigureOut">
              <a:rPr lang="en-US" smtClean="0"/>
              <a:t>12/23/2022</a:t>
            </a:fld>
            <a:endParaRPr lang="en-US" dirty="0"/>
          </a:p>
        </p:txBody>
      </p:sp>
      <p:sp>
        <p:nvSpPr>
          <p:cNvPr id="4" name="Footer Placeholder 3">
            <a:extLst>
              <a:ext uri="{FF2B5EF4-FFF2-40B4-BE49-F238E27FC236}">
                <a16:creationId xmlns:a16="http://schemas.microsoft.com/office/drawing/2014/main" id="{796222C7-E745-4972-ADB2-26864641F2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0AA558-CC6A-4543-8082-2ECED10B3D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FEEF11-4551-44CC-8138-2C9C44119EA2}" type="slidenum">
              <a:rPr lang="en-US" smtClean="0"/>
              <a:t>‹#›</a:t>
            </a:fld>
            <a:endParaRPr lang="en-US" dirty="0"/>
          </a:p>
        </p:txBody>
      </p:sp>
    </p:spTree>
    <p:extLst>
      <p:ext uri="{BB962C8B-B14F-4D97-AF65-F5344CB8AC3E}">
        <p14:creationId xmlns:p14="http://schemas.microsoft.com/office/powerpoint/2010/main" val="258476473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64C05-FCBF-48B1-ABC9-9F817F02AAEB}" type="datetimeFigureOut">
              <a:rPr lang="en-US" smtClean="0"/>
              <a:t>12/23/2022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C8E5D6-E240-4AB4-B03F-F45C58F87E64}" type="slidenum">
              <a:rPr lang="en-US" smtClean="0"/>
              <a:t>‹#›</a:t>
            </a:fld>
            <a:endParaRPr lang="en-US" dirty="0"/>
          </a:p>
        </p:txBody>
      </p:sp>
    </p:spTree>
    <p:extLst>
      <p:ext uri="{BB962C8B-B14F-4D97-AF65-F5344CB8AC3E}">
        <p14:creationId xmlns:p14="http://schemas.microsoft.com/office/powerpoint/2010/main" val="4120306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a:t>
            </a:fld>
            <a:endParaRPr lang="en-US" dirty="0"/>
          </a:p>
        </p:txBody>
      </p:sp>
    </p:spTree>
    <p:extLst>
      <p:ext uri="{BB962C8B-B14F-4D97-AF65-F5344CB8AC3E}">
        <p14:creationId xmlns:p14="http://schemas.microsoft.com/office/powerpoint/2010/main" val="3591548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13</a:t>
            </a:fld>
            <a:endParaRPr lang="en-US" dirty="0"/>
          </a:p>
        </p:txBody>
      </p:sp>
    </p:spTree>
    <p:extLst>
      <p:ext uri="{BB962C8B-B14F-4D97-AF65-F5344CB8AC3E}">
        <p14:creationId xmlns:p14="http://schemas.microsoft.com/office/powerpoint/2010/main" val="789767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2</a:t>
            </a:fld>
            <a:endParaRPr lang="en-US" dirty="0"/>
          </a:p>
        </p:txBody>
      </p:sp>
    </p:spTree>
    <p:extLst>
      <p:ext uri="{BB962C8B-B14F-4D97-AF65-F5344CB8AC3E}">
        <p14:creationId xmlns:p14="http://schemas.microsoft.com/office/powerpoint/2010/main" val="772058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3</a:t>
            </a:fld>
            <a:endParaRPr lang="en-US" dirty="0"/>
          </a:p>
        </p:txBody>
      </p:sp>
    </p:spTree>
    <p:extLst>
      <p:ext uri="{BB962C8B-B14F-4D97-AF65-F5344CB8AC3E}">
        <p14:creationId xmlns:p14="http://schemas.microsoft.com/office/powerpoint/2010/main" val="2538577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4</a:t>
            </a:fld>
            <a:endParaRPr lang="en-US" dirty="0"/>
          </a:p>
        </p:txBody>
      </p:sp>
    </p:spTree>
    <p:extLst>
      <p:ext uri="{BB962C8B-B14F-4D97-AF65-F5344CB8AC3E}">
        <p14:creationId xmlns:p14="http://schemas.microsoft.com/office/powerpoint/2010/main" val="3569459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5</a:t>
            </a:fld>
            <a:endParaRPr lang="en-US" dirty="0"/>
          </a:p>
        </p:txBody>
      </p:sp>
    </p:spTree>
    <p:extLst>
      <p:ext uri="{BB962C8B-B14F-4D97-AF65-F5344CB8AC3E}">
        <p14:creationId xmlns:p14="http://schemas.microsoft.com/office/powerpoint/2010/main" val="3504555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6</a:t>
            </a:fld>
            <a:endParaRPr lang="en-US" dirty="0"/>
          </a:p>
        </p:txBody>
      </p:sp>
    </p:spTree>
    <p:extLst>
      <p:ext uri="{BB962C8B-B14F-4D97-AF65-F5344CB8AC3E}">
        <p14:creationId xmlns:p14="http://schemas.microsoft.com/office/powerpoint/2010/main" val="1751960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7</a:t>
            </a:fld>
            <a:endParaRPr lang="en-US" dirty="0"/>
          </a:p>
        </p:txBody>
      </p:sp>
    </p:spTree>
    <p:extLst>
      <p:ext uri="{BB962C8B-B14F-4D97-AF65-F5344CB8AC3E}">
        <p14:creationId xmlns:p14="http://schemas.microsoft.com/office/powerpoint/2010/main" val="139340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8</a:t>
            </a:fld>
            <a:endParaRPr lang="en-US" dirty="0"/>
          </a:p>
        </p:txBody>
      </p:sp>
    </p:spTree>
    <p:extLst>
      <p:ext uri="{BB962C8B-B14F-4D97-AF65-F5344CB8AC3E}">
        <p14:creationId xmlns:p14="http://schemas.microsoft.com/office/powerpoint/2010/main" val="3044653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12</a:t>
            </a:fld>
            <a:endParaRPr lang="en-US" dirty="0"/>
          </a:p>
        </p:txBody>
      </p:sp>
    </p:spTree>
    <p:extLst>
      <p:ext uri="{BB962C8B-B14F-4D97-AF65-F5344CB8AC3E}">
        <p14:creationId xmlns:p14="http://schemas.microsoft.com/office/powerpoint/2010/main" val="3448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12/23/2022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8041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12/23/2022</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smtClean="0"/>
              <a:t>Click icon to add picture</a:t>
            </a:r>
            <a:endParaRPr lang="en-US" dirty="0"/>
          </a:p>
        </p:txBody>
      </p:sp>
      <p:sp>
        <p:nvSpPr>
          <p:cNvPr id="2" name="Rectangle 1"/>
          <p:cNvSpPr/>
          <p:nvPr userDrawn="1"/>
        </p:nvSpPr>
        <p:spPr>
          <a:xfrm>
            <a:off x="57589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3429849"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628380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9137758"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p:cNvSpPr>
            <a:spLocks noGrp="1"/>
          </p:cNvSpPr>
          <p:nvPr>
            <p:ph type="body" idx="1"/>
          </p:nvPr>
        </p:nvSpPr>
        <p:spPr>
          <a:xfrm>
            <a:off x="581192"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4" name="Content Placeholder 3"/>
          <p:cNvSpPr>
            <a:spLocks noGrp="1"/>
          </p:cNvSpPr>
          <p:nvPr>
            <p:ph sz="half" idx="2"/>
          </p:nvPr>
        </p:nvSpPr>
        <p:spPr>
          <a:xfrm>
            <a:off x="581194"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4"/>
          <p:cNvSpPr>
            <a:spLocks noGrp="1"/>
          </p:cNvSpPr>
          <p:nvPr>
            <p:ph type="body" sz="quarter" idx="3"/>
          </p:nvPr>
        </p:nvSpPr>
        <p:spPr>
          <a:xfrm>
            <a:off x="6298472"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16" name="Content Placeholder 5"/>
          <p:cNvSpPr>
            <a:spLocks noGrp="1"/>
          </p:cNvSpPr>
          <p:nvPr>
            <p:ph sz="quarter" idx="4"/>
          </p:nvPr>
        </p:nvSpPr>
        <p:spPr>
          <a:xfrm>
            <a:off x="6298471"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Text Placeholder 2"/>
          <p:cNvSpPr>
            <a:spLocks noGrp="1"/>
          </p:cNvSpPr>
          <p:nvPr>
            <p:ph type="body" idx="14"/>
          </p:nvPr>
        </p:nvSpPr>
        <p:spPr>
          <a:xfrm>
            <a:off x="3444517"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8" name="Content Placeholder 3"/>
          <p:cNvSpPr>
            <a:spLocks noGrp="1"/>
          </p:cNvSpPr>
          <p:nvPr>
            <p:ph sz="half" idx="15"/>
          </p:nvPr>
        </p:nvSpPr>
        <p:spPr>
          <a:xfrm>
            <a:off x="3444519"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9" name="Text Placeholder 4"/>
          <p:cNvSpPr>
            <a:spLocks noGrp="1"/>
          </p:cNvSpPr>
          <p:nvPr>
            <p:ph type="body" sz="quarter" idx="16"/>
          </p:nvPr>
        </p:nvSpPr>
        <p:spPr>
          <a:xfrm>
            <a:off x="9138807"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20" name="Content Placeholder 5"/>
          <p:cNvSpPr>
            <a:spLocks noGrp="1"/>
          </p:cNvSpPr>
          <p:nvPr>
            <p:ph sz="quarter" idx="17"/>
          </p:nvPr>
        </p:nvSpPr>
        <p:spPr>
          <a:xfrm>
            <a:off x="9138806"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1" name="Rectangle 20"/>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25813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12/23/2022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450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12/23/2022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91955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 with Caption">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4232275" cy="6858000"/>
          </a:xfrm>
        </p:spPr>
        <p:txBody>
          <a:bodyPr/>
          <a:lstStyle/>
          <a:p>
            <a:r>
              <a:rPr lang="en-US" smtClean="0"/>
              <a:t>Click icon to add picture</a:t>
            </a:r>
            <a:endParaRPr lang="en-US" dirty="0"/>
          </a:p>
        </p:txBody>
      </p:sp>
      <p:sp>
        <p:nvSpPr>
          <p:cNvPr id="2" name="Title 1"/>
          <p:cNvSpPr>
            <a:spLocks noGrp="1"/>
          </p:cNvSpPr>
          <p:nvPr>
            <p:ph type="title"/>
          </p:nvPr>
        </p:nvSpPr>
        <p:spPr>
          <a:xfrm>
            <a:off x="4900927" y="709565"/>
            <a:ext cx="6650991" cy="699407"/>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632857"/>
            <a:ext cx="6650991" cy="4205188"/>
          </a:xfrm>
        </p:spPr>
        <p:txBody>
          <a:bodyPr anchor="t">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12/23/2022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570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2"/>
        </a:solidFill>
        <a:effectLst/>
      </p:bgPr>
    </p:bg>
    <p:spTree>
      <p:nvGrpSpPr>
        <p:cNvPr id="1" name=""/>
        <p:cNvGrpSpPr/>
        <p:nvPr/>
      </p:nvGrpSpPr>
      <p:grpSpPr>
        <a:xfrm>
          <a:off x="0" y="0"/>
          <a:ext cx="0" cy="0"/>
          <a:chOff x="0" y="0"/>
          <a:chExt cx="0" cy="0"/>
        </a:xfrm>
      </p:grpSpPr>
      <p:sp>
        <p:nvSpPr>
          <p:cNvPr id="14" name="Picture Placeholder 4"/>
          <p:cNvSpPr>
            <a:spLocks noGrp="1"/>
          </p:cNvSpPr>
          <p:nvPr>
            <p:ph type="pic" sz="quarter" idx="14" hasCustomPrompt="1"/>
          </p:nvPr>
        </p:nvSpPr>
        <p:spPr>
          <a:xfrm>
            <a:off x="8622917" y="3322281"/>
            <a:ext cx="3367862" cy="3367862"/>
          </a:xfrm>
        </p:spPr>
        <p:txBody>
          <a:bodyPr/>
          <a:lstStyle>
            <a:lvl1pPr marL="0" indent="0" algn="ctr">
              <a:buNone/>
              <a:defRPr>
                <a:solidFill>
                  <a:schemeClr val="tx1"/>
                </a:solidFill>
              </a:defRPr>
            </a:lvl1pPr>
          </a:lstStyle>
          <a:p>
            <a:r>
              <a:rPr lang="en-US" dirty="0"/>
              <a:t>Icon Watermark</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Picture Placeholder 4"/>
          <p:cNvSpPr>
            <a:spLocks noGrp="1"/>
          </p:cNvSpPr>
          <p:nvPr>
            <p:ph type="pic" sz="quarter" idx="13" hasCustomPrompt="1"/>
          </p:nvPr>
        </p:nvSpPr>
        <p:spPr>
          <a:xfrm>
            <a:off x="768350" y="2312987"/>
            <a:ext cx="731520" cy="731520"/>
          </a:xfrm>
        </p:spPr>
        <p:txBody>
          <a:bodyPr/>
          <a:lstStyle>
            <a:lvl1pPr marL="0" indent="0">
              <a:buNone/>
              <a:defRPr>
                <a:solidFill>
                  <a:schemeClr val="bg1"/>
                </a:solidFill>
              </a:defRPr>
            </a:lvl1pPr>
          </a:lstStyle>
          <a:p>
            <a:r>
              <a:rPr lang="en-US" dirty="0"/>
              <a:t>Icon</a:t>
            </a:r>
          </a:p>
        </p:txBody>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smtClean="0"/>
              <a:t>Click to edit Master title style</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12/23/2022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24179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1"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lvl1pPr>
              <a:defRPr>
                <a:solidFill>
                  <a:schemeClr val="bg2"/>
                </a:solidFill>
              </a:defRPr>
            </a:lvl1pPr>
          </a:lstStyle>
          <a:p>
            <a:fld id="{D82884F1-FFEA-405F-9602-3DCA865EDA4E}" type="datetime1">
              <a:rPr lang="en-US" smtClean="0"/>
              <a:pPr/>
              <a:t>12/23/2022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lvl1pPr>
              <a:defRPr>
                <a:solidFill>
                  <a:schemeClr val="bg2"/>
                </a:solidFill>
              </a:defRPr>
            </a:lvl1p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lvl1pPr>
              <a:defRPr>
                <a:solidFill>
                  <a:schemeClr val="bg2"/>
                </a:solidFill>
              </a:defRPr>
            </a:lvl1pPr>
          </a:lstStyle>
          <a:p>
            <a:fld id="{3A98EE3D-8CD1-4C3F-BD1C-C98C9596463C}" type="slidenum">
              <a:rPr lang="en-US" smtClean="0"/>
              <a:pPr/>
              <a:t>‹#›</a:t>
            </a:fld>
            <a:endParaRPr lang="en-US" dirty="0"/>
          </a:p>
        </p:txBody>
      </p:sp>
      <p:sp>
        <p:nvSpPr>
          <p:cNvPr id="12" name="Rectangle 11"/>
          <p:cNvSpPr/>
          <p:nvPr userDrawn="1"/>
        </p:nvSpPr>
        <p:spPr>
          <a:xfrm rot="5400000">
            <a:off x="1415595" y="3435840"/>
            <a:ext cx="57607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4595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12/23/2022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6349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591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12/23/2022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684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0" y="0"/>
            <a:ext cx="12192000" cy="6858000"/>
          </a:xfrm>
        </p:spPr>
        <p:txBody>
          <a:bodyPr/>
          <a:lstStyle>
            <a:lvl1pPr algn="ctr">
              <a:defRPr/>
            </a:lvl1pPr>
          </a:lstStyle>
          <a:p>
            <a:r>
              <a:rPr lang="en-US" smtClean="0"/>
              <a:t>Click icon to add picture</a:t>
            </a:r>
            <a:endParaRPr lang="en-US" dirty="0"/>
          </a:p>
        </p:txBody>
      </p:sp>
      <p:sp>
        <p:nvSpPr>
          <p:cNvPr id="11" name="Rectangle 10"/>
          <p:cNvSpPr/>
          <p:nvPr userDrawn="1"/>
        </p:nvSpPr>
        <p:spPr>
          <a:xfrm>
            <a:off x="446534" y="4284627"/>
            <a:ext cx="11292840" cy="201167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p:cNvSpPr>
            <a:spLocks noGrp="1"/>
          </p:cNvSpPr>
          <p:nvPr>
            <p:ph type="subTitle" idx="1"/>
          </p:nvPr>
        </p:nvSpPr>
        <p:spPr>
          <a:xfrm>
            <a:off x="581194" y="5695849"/>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Rectangle 11"/>
          <p:cNvSpPr/>
          <p:nvPr userDrawn="1"/>
        </p:nvSpPr>
        <p:spPr>
          <a:xfrm>
            <a:off x="446534" y="4114808"/>
            <a:ext cx="1129284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4220835"/>
            <a:ext cx="10993549" cy="1475013"/>
          </a:xfrm>
          <a:effectLst/>
        </p:spPr>
        <p:txBody>
          <a:bodyPr anchor="b">
            <a:normAutofit/>
          </a:bodyPr>
          <a:lstStyle>
            <a:lvl1pPr>
              <a:defRPr sz="360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42833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12/23/2022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61648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12/23/2022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14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660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81191" y="2905648"/>
            <a:ext cx="5194769" cy="557784"/>
          </a:xfrm>
        </p:spPr>
        <p:txBody>
          <a:bodyPr anchor="ctr">
            <a:noAutofit/>
          </a:bodyPr>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581194" y="3580809"/>
            <a:ext cx="5194766"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6039" y="2905649"/>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smtClean="0"/>
              <a:t>Edit Master text styles</a:t>
            </a:r>
          </a:p>
        </p:txBody>
      </p:sp>
      <p:sp>
        <p:nvSpPr>
          <p:cNvPr id="6" name="Content Placeholder 5"/>
          <p:cNvSpPr>
            <a:spLocks noGrp="1"/>
          </p:cNvSpPr>
          <p:nvPr>
            <p:ph sz="quarter" idx="4"/>
          </p:nvPr>
        </p:nvSpPr>
        <p:spPr>
          <a:xfrm>
            <a:off x="6416037" y="3580809"/>
            <a:ext cx="5194771" cy="2934999"/>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825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010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B94070D-8484-4B7B-ADE0-4CCDD6380285}"/>
              </a:ext>
              <a:ext uri="{C183D7F6-B498-43B3-948B-1728B52AA6E4}">
                <adec:decorative xmlns="" xmlns:adec="http://schemas.microsoft.com/office/drawing/2017/decorative" val="1"/>
              </a:ext>
            </a:extLst>
          </p:cNvPr>
          <p:cNvSpPr/>
          <p:nvPr userDrawn="1"/>
        </p:nvSpPr>
        <p:spPr>
          <a:xfrm>
            <a:off x="-8626" y="5120639"/>
            <a:ext cx="12200626" cy="17326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25" name="Text Placeholder 2"/>
          <p:cNvSpPr>
            <a:spLocks noGrp="1"/>
          </p:cNvSpPr>
          <p:nvPr>
            <p:ph type="body" idx="1" hasCustomPrompt="1"/>
          </p:nvPr>
        </p:nvSpPr>
        <p:spPr>
          <a:xfrm>
            <a:off x="759402" y="5330449"/>
            <a:ext cx="1938528" cy="557784"/>
          </a:xfrm>
        </p:spPr>
        <p:txBody>
          <a:bodyPr anchor="ctr">
            <a:noAutofit/>
          </a:bodyPr>
          <a:lstStyle>
            <a:lvl1pPr marL="0" indent="0" algn="ctr" defTabSz="914400" rtl="0" eaLnBrk="1" latinLnBrk="0" hangingPunct="1">
              <a:buNone/>
              <a:defRPr lang="en-US" sz="4000" b="1" kern="1200" dirty="0">
                <a:solidFill>
                  <a:srgbClr val="465359"/>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6" name="Content Placeholder 3"/>
          <p:cNvSpPr>
            <a:spLocks noGrp="1"/>
          </p:cNvSpPr>
          <p:nvPr>
            <p:ph sz="half" idx="2" hasCustomPrompt="1"/>
          </p:nvPr>
        </p:nvSpPr>
        <p:spPr>
          <a:xfrm>
            <a:off x="75940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7" name="Text Placeholder 2"/>
          <p:cNvSpPr>
            <a:spLocks noGrp="1"/>
          </p:cNvSpPr>
          <p:nvPr>
            <p:ph type="body" idx="10" hasCustomPrompt="1"/>
          </p:nvPr>
        </p:nvSpPr>
        <p:spPr>
          <a:xfrm>
            <a:off x="3642897" y="5330449"/>
            <a:ext cx="1938528" cy="557784"/>
          </a:xfrm>
        </p:spPr>
        <p:txBody>
          <a:bodyPr anchor="ctr">
            <a:noAutofit/>
          </a:bodyPr>
          <a:lstStyle>
            <a:lvl1pPr marL="0" indent="0" algn="ctr" defTabSz="914400" rtl="0" eaLnBrk="1" latinLnBrk="0" hangingPunct="1">
              <a:buNone/>
              <a:defRPr lang="en-US" sz="4000" b="1" kern="1200" dirty="0">
                <a:solidFill>
                  <a:schemeClr val="accent1"/>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8" name="Content Placeholder 3"/>
          <p:cNvSpPr>
            <a:spLocks noGrp="1"/>
          </p:cNvSpPr>
          <p:nvPr>
            <p:ph sz="half" idx="11" hasCustomPrompt="1"/>
          </p:nvPr>
        </p:nvSpPr>
        <p:spPr>
          <a:xfrm>
            <a:off x="3642900"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9" name="Text Placeholder 2"/>
          <p:cNvSpPr>
            <a:spLocks noGrp="1"/>
          </p:cNvSpPr>
          <p:nvPr>
            <p:ph type="body" idx="12" hasCustomPrompt="1"/>
          </p:nvPr>
        </p:nvSpPr>
        <p:spPr>
          <a:xfrm>
            <a:off x="6526392"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0" name="Content Placeholder 3"/>
          <p:cNvSpPr>
            <a:spLocks noGrp="1"/>
          </p:cNvSpPr>
          <p:nvPr>
            <p:ph sz="half" idx="13" hasCustomPrompt="1"/>
          </p:nvPr>
        </p:nvSpPr>
        <p:spPr>
          <a:xfrm>
            <a:off x="652639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31" name="Text Placeholder 2"/>
          <p:cNvSpPr>
            <a:spLocks noGrp="1"/>
          </p:cNvSpPr>
          <p:nvPr>
            <p:ph type="body" idx="14" hasCustomPrompt="1"/>
          </p:nvPr>
        </p:nvSpPr>
        <p:spPr>
          <a:xfrm>
            <a:off x="9409888"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2" name="Content Placeholder 3"/>
          <p:cNvSpPr>
            <a:spLocks noGrp="1"/>
          </p:cNvSpPr>
          <p:nvPr>
            <p:ph sz="half" idx="15" hasCustomPrompt="1"/>
          </p:nvPr>
        </p:nvSpPr>
        <p:spPr>
          <a:xfrm>
            <a:off x="9409891"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42553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12/23/2022</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smtClean="0"/>
              <a:t>Click icon to add picture</a:t>
            </a:r>
            <a:endParaRPr lang="en-US" dirty="0"/>
          </a:p>
        </p:txBody>
      </p:sp>
      <p:sp>
        <p:nvSpPr>
          <p:cNvPr id="10" name="Rectangle 9"/>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95295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12/23/2022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4448909"/>
      </p:ext>
    </p:extLst>
  </p:cSld>
  <p:clrMap bg1="lt1" tx1="dk1" bg2="lt2" tx2="dk2" accent1="accent1" accent2="accent2" accent3="accent3" accent4="accent4" accent5="accent5" accent6="accent6" hlink="hlink" folHlink="folHlink"/>
  <p:sldLayoutIdLst>
    <p:sldLayoutId id="2147483674" r:id="rId1"/>
    <p:sldLayoutId id="2147483687" r:id="rId2"/>
    <p:sldLayoutId id="2147483675" r:id="rId3"/>
    <p:sldLayoutId id="2147483676" r:id="rId4"/>
    <p:sldLayoutId id="2147483677" r:id="rId5"/>
    <p:sldLayoutId id="2147483684" r:id="rId6"/>
    <p:sldLayoutId id="2147483678" r:id="rId7"/>
    <p:sldLayoutId id="2147483692" r:id="rId8"/>
    <p:sldLayoutId id="2147483690" r:id="rId9"/>
    <p:sldLayoutId id="2147483691" r:id="rId10"/>
    <p:sldLayoutId id="2147483679" r:id="rId11"/>
    <p:sldLayoutId id="2147483680" r:id="rId12"/>
    <p:sldLayoutId id="2147483688" r:id="rId13"/>
    <p:sldLayoutId id="2147483686" r:id="rId14"/>
    <p:sldLayoutId id="2147483689" r:id="rId15"/>
    <p:sldLayoutId id="2147483683" r:id="rId16"/>
    <p:sldLayoutId id="2147483681" r:id="rId17"/>
    <p:sldLayoutId id="2147483682" r:id="rId18"/>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kaggle.com/datasets/brandonschabell/coffeeshopdata"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6C8E6EB-4C59-429B-97E4-72A058CFC4F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B5B90362-AFCC-46A9-B41C-A257A8C5B31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F71EF7F1-38BA-471D-8CD4-2A9AE8E3552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C0524398-BFB4-4C4A-8317-83B8729F9B2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C1FA8F66-3B85-411D-A2A6-A50DF3026D9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Placeholder 10" descr="group of employees collaborating"/>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a:stretch/>
        </p:blipFill>
        <p:spPr>
          <a:xfrm>
            <a:off x="0" y="0"/>
            <a:ext cx="12192000" cy="6858000"/>
          </a:xfrm>
          <a:prstGeom prst="rect">
            <a:avLst/>
          </a:prstGeom>
          <a:solidFill>
            <a:schemeClr val="tx1"/>
          </a:solidFill>
        </p:spPr>
      </p:pic>
      <p:sp>
        <p:nvSpPr>
          <p:cNvPr id="26" name="Rectangle 25">
            <a:extLst>
              <a:ext uri="{FF2B5EF4-FFF2-40B4-BE49-F238E27FC236}">
                <a16:creationId xmlns:a16="http://schemas.microsoft.com/office/drawing/2014/main" id="{4179E790-E691-4202-B7FA-62924FC8D19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065EE0A0-4DA6-4AA2-A475-14DB03C55AF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76057"/>
            <a:ext cx="11303626" cy="2034709"/>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sp>
      <p:sp>
        <p:nvSpPr>
          <p:cNvPr id="8" name="Title 7"/>
          <p:cNvSpPr>
            <a:spLocks noGrp="1"/>
          </p:cNvSpPr>
          <p:nvPr>
            <p:ph type="ctrTitle"/>
          </p:nvPr>
        </p:nvSpPr>
        <p:spPr>
          <a:xfrm>
            <a:off x="609599" y="4572000"/>
            <a:ext cx="10965141" cy="895244"/>
          </a:xfrm>
        </p:spPr>
        <p:txBody>
          <a:bodyPr vert="horz" lIns="91440" tIns="45720" rIns="91440" bIns="45720" rtlCol="0" anchor="b">
            <a:normAutofit/>
          </a:bodyPr>
          <a:lstStyle/>
          <a:p>
            <a:r>
              <a:rPr lang="en-US" sz="4000" dirty="0" smtClean="0">
                <a:solidFill>
                  <a:schemeClr val="tx1"/>
                </a:solidFill>
              </a:rPr>
              <a:t>Analyst </a:t>
            </a:r>
            <a:r>
              <a:rPr lang="en-US" sz="4000" dirty="0">
                <a:solidFill>
                  <a:schemeClr val="tx1"/>
                </a:solidFill>
              </a:rPr>
              <a:t>marketing strategy</a:t>
            </a:r>
          </a:p>
        </p:txBody>
      </p:sp>
      <p:sp>
        <p:nvSpPr>
          <p:cNvPr id="9" name="Subtitle 8"/>
          <p:cNvSpPr>
            <a:spLocks noGrp="1"/>
          </p:cNvSpPr>
          <p:nvPr>
            <p:ph type="subTitle" idx="1"/>
          </p:nvPr>
        </p:nvSpPr>
        <p:spPr>
          <a:xfrm>
            <a:off x="609598" y="5504576"/>
            <a:ext cx="10965142" cy="447491"/>
          </a:xfrm>
        </p:spPr>
        <p:txBody>
          <a:bodyPr vert="horz" lIns="91440" tIns="45720" rIns="91440" bIns="45720" rtlCol="0" anchor="t">
            <a:normAutofit/>
          </a:bodyPr>
          <a:lstStyle/>
          <a:p>
            <a:r>
              <a:rPr lang="en-US" dirty="0" smtClean="0"/>
              <a:t>Project data  analyst</a:t>
            </a:r>
            <a:endParaRPr lang="en-US" dirty="0"/>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0" y="579559"/>
            <a:ext cx="12112869" cy="4476017"/>
          </a:xfrm>
        </p:spPr>
      </p:pic>
      <p:sp>
        <p:nvSpPr>
          <p:cNvPr id="11" name="TextBox 10"/>
          <p:cNvSpPr txBox="1"/>
          <p:nvPr/>
        </p:nvSpPr>
        <p:spPr>
          <a:xfrm>
            <a:off x="448409" y="5249008"/>
            <a:ext cx="11007968" cy="1477328"/>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t>COMMENT:</a:t>
            </a:r>
          </a:p>
          <a:p>
            <a:pPr marL="742950" lvl="1" indent="-285750">
              <a:buFont typeface="Arial" panose="020B0604020202020204" pitchFamily="34" charset="0"/>
              <a:buChar char="•"/>
            </a:pPr>
            <a:r>
              <a:rPr lang="en-US" dirty="0" smtClean="0"/>
              <a:t>Quantity consumer distribution </a:t>
            </a:r>
            <a:r>
              <a:rPr lang="en-US" dirty="0"/>
              <a:t>very </a:t>
            </a:r>
            <a:r>
              <a:rPr lang="en-US" dirty="0" smtClean="0"/>
              <a:t>widely at any ages.  Average quantity consumer is about 650 at any ages.</a:t>
            </a:r>
          </a:p>
          <a:p>
            <a:pPr marL="742950" lvl="1" indent="-285750">
              <a:buFont typeface="Arial" panose="020B0604020202020204" pitchFamily="34" charset="0"/>
              <a:buChar char="•"/>
            </a:pPr>
            <a:r>
              <a:rPr lang="en-US" dirty="0"/>
              <a:t>Can see most consumers often born between 1977 to </a:t>
            </a:r>
            <a:r>
              <a:rPr lang="en-US" dirty="0" smtClean="0"/>
              <a:t>1995</a:t>
            </a:r>
            <a:r>
              <a:rPr lang="en-US" dirty="0"/>
              <a:t>.  </a:t>
            </a:r>
            <a:r>
              <a:rPr lang="en-US" dirty="0" smtClean="0"/>
              <a:t>Most </a:t>
            </a:r>
            <a:r>
              <a:rPr lang="en-US" dirty="0"/>
              <a:t>consumers have about between 25 to 50 </a:t>
            </a:r>
            <a:r>
              <a:rPr lang="en-US" dirty="0" smtClean="0"/>
              <a:t>ages.</a:t>
            </a:r>
            <a:endParaRPr lang="en-US" dirty="0"/>
          </a:p>
        </p:txBody>
      </p:sp>
    </p:spTree>
    <p:extLst>
      <p:ext uri="{BB962C8B-B14F-4D97-AF65-F5344CB8AC3E}">
        <p14:creationId xmlns:p14="http://schemas.microsoft.com/office/powerpoint/2010/main" val="15400296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422030" y="5222631"/>
            <a:ext cx="11236569" cy="1200329"/>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t>COMMENT:</a:t>
            </a:r>
          </a:p>
          <a:p>
            <a:pPr marL="742950" lvl="1" indent="-285750">
              <a:buFont typeface="Arial" panose="020B0604020202020204" pitchFamily="34" charset="0"/>
              <a:buChar char="•"/>
            </a:pPr>
            <a:r>
              <a:rPr lang="en-US" dirty="0" smtClean="0"/>
              <a:t>about </a:t>
            </a:r>
            <a:r>
              <a:rPr lang="en-US" dirty="0"/>
              <a:t>43% of the consumer is students use to buy coffee at shops in the cities. But most students have about between 25 to 40 </a:t>
            </a:r>
            <a:r>
              <a:rPr lang="en-US" dirty="0" smtClean="0"/>
              <a:t>ages.</a:t>
            </a:r>
          </a:p>
          <a:p>
            <a:pPr marL="742950" lvl="1" indent="-285750">
              <a:buFont typeface="Arial" panose="020B0604020202020204" pitchFamily="34" charset="0"/>
              <a:buChar char="•"/>
            </a:pPr>
            <a:r>
              <a:rPr lang="en-US" dirty="0" smtClean="0"/>
              <a:t>Consumers </a:t>
            </a:r>
            <a:r>
              <a:rPr lang="en-US" dirty="0"/>
              <a:t>have employment part-time second largest after employment students. </a:t>
            </a:r>
          </a:p>
        </p:txBody>
      </p:sp>
      <p:pic>
        <p:nvPicPr>
          <p:cNvPr id="17" name="Content Placeholder 1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538604" y="1019908"/>
            <a:ext cx="6653396" cy="3947746"/>
          </a:xfrm>
        </p:spPr>
      </p:pic>
      <p:pic>
        <p:nvPicPr>
          <p:cNvPr id="19" name="Content Placeholder 18"/>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0337" y="1019908"/>
            <a:ext cx="5969977" cy="3385038"/>
          </a:xfrm>
        </p:spPr>
      </p:pic>
    </p:spTree>
    <p:extLst>
      <p:ext uri="{BB962C8B-B14F-4D97-AF65-F5344CB8AC3E}">
        <p14:creationId xmlns:p14="http://schemas.microsoft.com/office/powerpoint/2010/main" val="27638075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overview comment </a:t>
            </a:r>
          </a:p>
        </p:txBody>
      </p:sp>
      <p:sp>
        <p:nvSpPr>
          <p:cNvPr id="24" name="Content Placeholder 23"/>
          <p:cNvSpPr>
            <a:spLocks noGrp="1"/>
          </p:cNvSpPr>
          <p:nvPr>
            <p:ph sz="half" idx="2"/>
          </p:nvPr>
        </p:nvSpPr>
        <p:spPr>
          <a:xfrm>
            <a:off x="581193" y="2004647"/>
            <a:ext cx="11279630" cy="4511162"/>
          </a:xfrm>
        </p:spPr>
        <p:txBody>
          <a:bodyPr/>
          <a:lstStyle/>
          <a:p>
            <a:r>
              <a:rPr lang="en-US" dirty="0"/>
              <a:t>marketing strategy failed because not focus on the set of consumers specific. and eliminate the coffee shops in cities that have few consumers. Instead, that focus on cities has consumers bigger.</a:t>
            </a:r>
          </a:p>
        </p:txBody>
      </p:sp>
    </p:spTree>
    <p:extLst>
      <p:ext uri="{BB962C8B-B14F-4D97-AF65-F5344CB8AC3E}">
        <p14:creationId xmlns:p14="http://schemas.microsoft.com/office/powerpoint/2010/main" val="14726036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9171204-6A50-40E1-B631-84CEDFC9396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6C973F6-5187-412F-AACC-6E3FF8A6A12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28" y="496959"/>
            <a:ext cx="1106164"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11AE14F-1B7E-41E6-B579-2F71D135036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856" y="496958"/>
            <a:ext cx="9961047" cy="36780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7"/>
          <p:cNvSpPr>
            <a:spLocks noGrp="1"/>
          </p:cNvSpPr>
          <p:nvPr>
            <p:ph type="ctrTitle"/>
          </p:nvPr>
        </p:nvSpPr>
        <p:spPr>
          <a:xfrm>
            <a:off x="1893715" y="708498"/>
            <a:ext cx="7574507" cy="3330055"/>
          </a:xfrm>
        </p:spPr>
        <p:txBody>
          <a:bodyPr anchor="ctr">
            <a:normAutofit/>
          </a:bodyPr>
          <a:lstStyle/>
          <a:p>
            <a:r>
              <a:rPr lang="en-US" sz="6000" dirty="0">
                <a:solidFill>
                  <a:srgbClr val="FFFFFF"/>
                </a:solidFill>
              </a:rPr>
              <a:t>Thank you</a:t>
            </a:r>
          </a:p>
        </p:txBody>
      </p:sp>
      <p:sp>
        <p:nvSpPr>
          <p:cNvPr id="20" name="Rectangle 19">
            <a:extLst>
              <a:ext uri="{FF2B5EF4-FFF2-40B4-BE49-F238E27FC236}">
                <a16:creationId xmlns:a16="http://schemas.microsoft.com/office/drawing/2014/main" id="{752BB805-F7B7-4B80-A1C5-385D4DAF74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789" y="4284212"/>
            <a:ext cx="9961115" cy="2072481"/>
          </a:xfrm>
          <a:prstGeom prst="rect">
            <a:avLst/>
          </a:prstGeom>
          <a:solidFill>
            <a:srgbClr val="89929B">
              <a:alpha val="80000"/>
            </a:srgbClr>
          </a:solidFill>
          <a:ln>
            <a:noFill/>
          </a:ln>
          <a:effectLst/>
        </p:spPr>
        <p:style>
          <a:lnRef idx="1">
            <a:schemeClr val="accent1"/>
          </a:lnRef>
          <a:fillRef idx="3">
            <a:schemeClr val="accent1"/>
          </a:fillRef>
          <a:effectRef idx="2">
            <a:schemeClr val="accent1"/>
          </a:effectRef>
          <a:fontRef idx="minor">
            <a:schemeClr val="lt1"/>
          </a:fontRef>
        </p:style>
      </p:sp>
      <p:sp>
        <p:nvSpPr>
          <p:cNvPr id="9" name="Subtitle 8"/>
          <p:cNvSpPr>
            <a:spLocks noGrp="1"/>
          </p:cNvSpPr>
          <p:nvPr>
            <p:ph type="subTitle" idx="1"/>
          </p:nvPr>
        </p:nvSpPr>
        <p:spPr>
          <a:xfrm>
            <a:off x="1893715" y="4853354"/>
            <a:ext cx="7574507" cy="1290205"/>
          </a:xfrm>
        </p:spPr>
        <p:txBody>
          <a:bodyPr anchor="t">
            <a:normAutofit/>
          </a:bodyPr>
          <a:lstStyle/>
          <a:p>
            <a:pPr>
              <a:lnSpc>
                <a:spcPct val="90000"/>
              </a:lnSpc>
            </a:pPr>
            <a:r>
              <a:rPr lang="en-US" sz="2000" dirty="0" smtClean="0">
                <a:solidFill>
                  <a:srgbClr val="FFFFFF"/>
                </a:solidFill>
              </a:rPr>
              <a:t>Tran </a:t>
            </a:r>
            <a:r>
              <a:rPr lang="en-US" sz="2000" dirty="0" err="1" smtClean="0">
                <a:solidFill>
                  <a:srgbClr val="FFFFFF"/>
                </a:solidFill>
              </a:rPr>
              <a:t>huu</a:t>
            </a:r>
            <a:r>
              <a:rPr lang="en-US" sz="2000" dirty="0" smtClean="0">
                <a:solidFill>
                  <a:srgbClr val="FFFFFF"/>
                </a:solidFill>
              </a:rPr>
              <a:t> an</a:t>
            </a:r>
            <a:endParaRPr lang="en-US" sz="2000" dirty="0">
              <a:solidFill>
                <a:srgbClr val="FFFFFF"/>
              </a:solidFill>
            </a:endParaRPr>
          </a:p>
          <a:p>
            <a:pPr>
              <a:lnSpc>
                <a:spcPct val="90000"/>
              </a:lnSpc>
            </a:pPr>
            <a:r>
              <a:rPr lang="en-US" sz="2000" dirty="0" smtClean="0">
                <a:solidFill>
                  <a:srgbClr val="FFFFFF"/>
                </a:solidFill>
              </a:rPr>
              <a:t>+</a:t>
            </a:r>
            <a:r>
              <a:rPr lang="en-US" sz="2000" dirty="0" smtClean="0">
                <a:solidFill>
                  <a:srgbClr val="FFFFFF"/>
                </a:solidFill>
              </a:rPr>
              <a:t>84 0901 964 716</a:t>
            </a:r>
            <a:endParaRPr lang="en-US" sz="2000" dirty="0">
              <a:solidFill>
                <a:srgbClr val="FFFFFF"/>
              </a:solidFill>
            </a:endParaRPr>
          </a:p>
          <a:p>
            <a:pPr>
              <a:lnSpc>
                <a:spcPct val="90000"/>
              </a:lnSpc>
            </a:pPr>
            <a:r>
              <a:rPr lang="en-US" sz="2000" dirty="0" smtClean="0">
                <a:solidFill>
                  <a:srgbClr val="FFFFFF"/>
                </a:solidFill>
              </a:rPr>
              <a:t>TRANHUUAN0202@GMAIL.COM</a:t>
            </a:r>
            <a:endParaRPr lang="en-US" sz="2000" dirty="0" smtClean="0">
              <a:solidFill>
                <a:srgbClr val="FFFFFF"/>
              </a:solidFill>
            </a:endParaRPr>
          </a:p>
        </p:txBody>
      </p:sp>
    </p:spTree>
    <p:extLst>
      <p:ext uri="{BB962C8B-B14F-4D97-AF65-F5344CB8AC3E}">
        <p14:creationId xmlns:p14="http://schemas.microsoft.com/office/powerpoint/2010/main" val="92594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Summary analyst</a:t>
            </a:r>
            <a:endParaRPr lang="en-US" dirty="0"/>
          </a:p>
        </p:txBody>
      </p:sp>
      <p:sp>
        <p:nvSpPr>
          <p:cNvPr id="5" name="Content Placeholder 4"/>
          <p:cNvSpPr>
            <a:spLocks noGrp="1"/>
          </p:cNvSpPr>
          <p:nvPr>
            <p:ph idx="1"/>
          </p:nvPr>
        </p:nvSpPr>
        <p:spPr>
          <a:xfrm>
            <a:off x="6265333" y="548640"/>
            <a:ext cx="5286586" cy="5826033"/>
          </a:xfrm>
        </p:spPr>
        <p:txBody>
          <a:bodyPr>
            <a:noAutofit/>
          </a:bodyPr>
          <a:lstStyle/>
          <a:p>
            <a:r>
              <a:rPr lang="en-US" sz="1600" b="1" dirty="0">
                <a:solidFill>
                  <a:schemeClr val="accent1"/>
                </a:solidFill>
              </a:rPr>
              <a:t>A</a:t>
            </a:r>
            <a:r>
              <a:rPr lang="en-US" sz="1600" b="1" dirty="0" smtClean="0">
                <a:solidFill>
                  <a:schemeClr val="accent1"/>
                </a:solidFill>
              </a:rPr>
              <a:t>nalyst Overview</a:t>
            </a:r>
            <a:endParaRPr lang="en-US" sz="1600" b="1" dirty="0">
              <a:solidFill>
                <a:schemeClr val="accent1"/>
              </a:solidFill>
            </a:endParaRPr>
          </a:p>
          <a:p>
            <a:pPr marL="744538" indent="-304800"/>
            <a:r>
              <a:rPr lang="en-US" sz="1200" dirty="0" smtClean="0"/>
              <a:t>Introduction the shop coffee</a:t>
            </a:r>
            <a:endParaRPr lang="en-US" sz="1200" dirty="0"/>
          </a:p>
          <a:p>
            <a:pPr marL="744538" indent="-304800"/>
            <a:r>
              <a:rPr lang="en-US" sz="1200" dirty="0" smtClean="0"/>
              <a:t>Introduction dataset</a:t>
            </a:r>
            <a:endParaRPr lang="en-US" sz="1200" dirty="0"/>
          </a:p>
          <a:p>
            <a:pPr marL="744538" indent="-304800"/>
            <a:r>
              <a:rPr lang="en-US" sz="1200" dirty="0" smtClean="0"/>
              <a:t>Progress handle data</a:t>
            </a:r>
            <a:endParaRPr lang="en-US" sz="1200" dirty="0"/>
          </a:p>
          <a:p>
            <a:pPr marL="744538" indent="-304800"/>
            <a:r>
              <a:rPr lang="en-US" sz="1200" dirty="0"/>
              <a:t>processed data overview</a:t>
            </a:r>
            <a:endParaRPr lang="en-US" sz="1200" dirty="0" smtClean="0"/>
          </a:p>
          <a:p>
            <a:r>
              <a:rPr lang="en-US" sz="1600" b="1" dirty="0" smtClean="0">
                <a:solidFill>
                  <a:schemeClr val="accent1"/>
                </a:solidFill>
              </a:rPr>
              <a:t>The Competition</a:t>
            </a:r>
          </a:p>
          <a:p>
            <a:pPr marL="744538" indent="-304800"/>
            <a:r>
              <a:rPr lang="en-US" sz="1200" dirty="0" smtClean="0"/>
              <a:t>Graph analysis</a:t>
            </a:r>
          </a:p>
          <a:p>
            <a:pPr marL="744538" indent="-304800"/>
            <a:r>
              <a:rPr lang="en-US" sz="1200" dirty="0"/>
              <a:t>overview comment </a:t>
            </a:r>
          </a:p>
          <a:p>
            <a:r>
              <a:rPr lang="en-US" sz="1600" b="1" dirty="0" smtClean="0">
                <a:solidFill>
                  <a:schemeClr val="accent1"/>
                </a:solidFill>
              </a:rPr>
              <a:t>LINK</a:t>
            </a:r>
            <a:endParaRPr lang="en-US" sz="1600" b="1" dirty="0">
              <a:solidFill>
                <a:schemeClr val="accent1"/>
              </a:solidFill>
            </a:endParaRPr>
          </a:p>
          <a:p>
            <a:pPr marL="744538" indent="-304800"/>
            <a:r>
              <a:rPr lang="en-US" sz="1400" dirty="0" smtClean="0"/>
              <a:t>Analysis link</a:t>
            </a:r>
            <a:endParaRPr lang="en-US" sz="1400" dirty="0"/>
          </a:p>
          <a:p>
            <a:pPr marL="744538" indent="-304800"/>
            <a:r>
              <a:rPr lang="en-US" sz="1400" dirty="0" smtClean="0"/>
              <a:t>Tableau link</a:t>
            </a:r>
            <a:endParaRPr lang="en-US" sz="1400" dirty="0"/>
          </a:p>
          <a:p>
            <a:pPr marL="439738" indent="0">
              <a:buNone/>
            </a:pPr>
            <a:endParaRPr lang="en-US" sz="1400" dirty="0"/>
          </a:p>
        </p:txBody>
      </p:sp>
      <p:grpSp>
        <p:nvGrpSpPr>
          <p:cNvPr id="6" name="Group 89" descr="checkmark icon with pencil"/>
          <p:cNvGrpSpPr>
            <a:grpSpLocks noChangeAspect="1"/>
          </p:cNvGrpSpPr>
          <p:nvPr/>
        </p:nvGrpSpPr>
        <p:grpSpPr bwMode="auto">
          <a:xfrm>
            <a:off x="5670500" y="3979562"/>
            <a:ext cx="589100" cy="589100"/>
            <a:chOff x="6539" y="440"/>
            <a:chExt cx="426" cy="426"/>
          </a:xfrm>
          <a:solidFill>
            <a:schemeClr val="accent1"/>
          </a:solidFill>
        </p:grpSpPr>
        <p:sp>
          <p:nvSpPr>
            <p:cNvPr id="7" name="Freeform 90"/>
            <p:cNvSpPr>
              <a:spLocks noEditPoints="1"/>
            </p:cNvSpPr>
            <p:nvPr/>
          </p:nvSpPr>
          <p:spPr bwMode="auto">
            <a:xfrm>
              <a:off x="6752" y="653"/>
              <a:ext cx="213" cy="213"/>
            </a:xfrm>
            <a:custGeom>
              <a:avLst/>
              <a:gdLst>
                <a:gd name="T0" fmla="*/ 6 w 144"/>
                <a:gd name="T1" fmla="*/ 144 h 144"/>
                <a:gd name="T2" fmla="*/ 2 w 144"/>
                <a:gd name="T3" fmla="*/ 143 h 144"/>
                <a:gd name="T4" fmla="*/ 1 w 144"/>
                <a:gd name="T5" fmla="*/ 137 h 144"/>
                <a:gd name="T6" fmla="*/ 13 w 144"/>
                <a:gd name="T7" fmla="*/ 95 h 144"/>
                <a:gd name="T8" fmla="*/ 14 w 144"/>
                <a:gd name="T9" fmla="*/ 92 h 144"/>
                <a:gd name="T10" fmla="*/ 104 w 144"/>
                <a:gd name="T11" fmla="*/ 2 h 144"/>
                <a:gd name="T12" fmla="*/ 113 w 144"/>
                <a:gd name="T13" fmla="*/ 2 h 144"/>
                <a:gd name="T14" fmla="*/ 143 w 144"/>
                <a:gd name="T15" fmla="*/ 32 h 144"/>
                <a:gd name="T16" fmla="*/ 144 w 144"/>
                <a:gd name="T17" fmla="*/ 36 h 144"/>
                <a:gd name="T18" fmla="*/ 143 w 144"/>
                <a:gd name="T19" fmla="*/ 41 h 144"/>
                <a:gd name="T20" fmla="*/ 53 w 144"/>
                <a:gd name="T21" fmla="*/ 131 h 144"/>
                <a:gd name="T22" fmla="*/ 50 w 144"/>
                <a:gd name="T23" fmla="*/ 132 h 144"/>
                <a:gd name="T24" fmla="*/ 8 w 144"/>
                <a:gd name="T25" fmla="*/ 144 h 144"/>
                <a:gd name="T26" fmla="*/ 6 w 144"/>
                <a:gd name="T27" fmla="*/ 144 h 144"/>
                <a:gd name="T28" fmla="*/ 24 w 144"/>
                <a:gd name="T29" fmla="*/ 100 h 144"/>
                <a:gd name="T30" fmla="*/ 15 w 144"/>
                <a:gd name="T31" fmla="*/ 130 h 144"/>
                <a:gd name="T32" fmla="*/ 45 w 144"/>
                <a:gd name="T33" fmla="*/ 121 h 144"/>
                <a:gd name="T34" fmla="*/ 130 w 144"/>
                <a:gd name="T35" fmla="*/ 36 h 144"/>
                <a:gd name="T36" fmla="*/ 108 w 144"/>
                <a:gd name="T37" fmla="*/ 15 h 144"/>
                <a:gd name="T38" fmla="*/ 24 w 144"/>
                <a:gd name="T39" fmla="*/ 100 h 144"/>
                <a:gd name="T40" fmla="*/ 48 w 144"/>
                <a:gd name="T41" fmla="*/ 126 h 144"/>
                <a:gd name="T42" fmla="*/ 48 w 144"/>
                <a:gd name="T43" fmla="*/ 12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44">
                  <a:moveTo>
                    <a:pt x="6" y="144"/>
                  </a:moveTo>
                  <a:cubicBezTo>
                    <a:pt x="5" y="144"/>
                    <a:pt x="3" y="144"/>
                    <a:pt x="2" y="143"/>
                  </a:cubicBezTo>
                  <a:cubicBezTo>
                    <a:pt x="1" y="141"/>
                    <a:pt x="0" y="139"/>
                    <a:pt x="1" y="137"/>
                  </a:cubicBezTo>
                  <a:cubicBezTo>
                    <a:pt x="13" y="95"/>
                    <a:pt x="13" y="95"/>
                    <a:pt x="13" y="95"/>
                  </a:cubicBezTo>
                  <a:cubicBezTo>
                    <a:pt x="13" y="94"/>
                    <a:pt x="13" y="93"/>
                    <a:pt x="14" y="92"/>
                  </a:cubicBezTo>
                  <a:cubicBezTo>
                    <a:pt x="104" y="2"/>
                    <a:pt x="104" y="2"/>
                    <a:pt x="104" y="2"/>
                  </a:cubicBezTo>
                  <a:cubicBezTo>
                    <a:pt x="107" y="0"/>
                    <a:pt x="110" y="0"/>
                    <a:pt x="113" y="2"/>
                  </a:cubicBezTo>
                  <a:cubicBezTo>
                    <a:pt x="143" y="32"/>
                    <a:pt x="143" y="32"/>
                    <a:pt x="143" y="32"/>
                  </a:cubicBezTo>
                  <a:cubicBezTo>
                    <a:pt x="144" y="33"/>
                    <a:pt x="144" y="35"/>
                    <a:pt x="144" y="36"/>
                  </a:cubicBezTo>
                  <a:cubicBezTo>
                    <a:pt x="144" y="38"/>
                    <a:pt x="144" y="40"/>
                    <a:pt x="143" y="41"/>
                  </a:cubicBezTo>
                  <a:cubicBezTo>
                    <a:pt x="53" y="131"/>
                    <a:pt x="53" y="131"/>
                    <a:pt x="53" y="131"/>
                  </a:cubicBezTo>
                  <a:cubicBezTo>
                    <a:pt x="52" y="131"/>
                    <a:pt x="51" y="132"/>
                    <a:pt x="50" y="132"/>
                  </a:cubicBezTo>
                  <a:cubicBezTo>
                    <a:pt x="8" y="144"/>
                    <a:pt x="8" y="144"/>
                    <a:pt x="8" y="144"/>
                  </a:cubicBezTo>
                  <a:cubicBezTo>
                    <a:pt x="8" y="144"/>
                    <a:pt x="7" y="144"/>
                    <a:pt x="6" y="144"/>
                  </a:cubicBezTo>
                  <a:close/>
                  <a:moveTo>
                    <a:pt x="24" y="100"/>
                  </a:moveTo>
                  <a:cubicBezTo>
                    <a:pt x="15" y="130"/>
                    <a:pt x="15" y="130"/>
                    <a:pt x="15" y="130"/>
                  </a:cubicBezTo>
                  <a:cubicBezTo>
                    <a:pt x="45" y="121"/>
                    <a:pt x="45" y="121"/>
                    <a:pt x="45" y="121"/>
                  </a:cubicBezTo>
                  <a:cubicBezTo>
                    <a:pt x="130" y="36"/>
                    <a:pt x="130" y="36"/>
                    <a:pt x="130" y="36"/>
                  </a:cubicBezTo>
                  <a:cubicBezTo>
                    <a:pt x="108" y="15"/>
                    <a:pt x="108" y="15"/>
                    <a:pt x="108" y="15"/>
                  </a:cubicBezTo>
                  <a:lnTo>
                    <a:pt x="24" y="100"/>
                  </a:lnTo>
                  <a:close/>
                  <a:moveTo>
                    <a:pt x="48" y="126"/>
                  </a:moveTo>
                  <a:cubicBezTo>
                    <a:pt x="48" y="126"/>
                    <a:pt x="48" y="126"/>
                    <a:pt x="48" y="1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8" name="Freeform 91"/>
            <p:cNvSpPr>
              <a:spLocks/>
            </p:cNvSpPr>
            <p:nvPr/>
          </p:nvSpPr>
          <p:spPr bwMode="auto">
            <a:xfrm>
              <a:off x="6871" y="692"/>
              <a:ext cx="57" cy="57"/>
            </a:xfrm>
            <a:custGeom>
              <a:avLst/>
              <a:gdLst>
                <a:gd name="T0" fmla="*/ 44 w 57"/>
                <a:gd name="T1" fmla="*/ 57 h 57"/>
                <a:gd name="T2" fmla="*/ 0 w 57"/>
                <a:gd name="T3" fmla="*/ 13 h 57"/>
                <a:gd name="T4" fmla="*/ 13 w 57"/>
                <a:gd name="T5" fmla="*/ 0 h 57"/>
                <a:gd name="T6" fmla="*/ 57 w 57"/>
                <a:gd name="T7" fmla="*/ 44 h 57"/>
                <a:gd name="T8" fmla="*/ 44 w 57"/>
                <a:gd name="T9" fmla="*/ 57 h 57"/>
              </a:gdLst>
              <a:ahLst/>
              <a:cxnLst>
                <a:cxn ang="0">
                  <a:pos x="T0" y="T1"/>
                </a:cxn>
                <a:cxn ang="0">
                  <a:pos x="T2" y="T3"/>
                </a:cxn>
                <a:cxn ang="0">
                  <a:pos x="T4" y="T5"/>
                </a:cxn>
                <a:cxn ang="0">
                  <a:pos x="T6" y="T7"/>
                </a:cxn>
                <a:cxn ang="0">
                  <a:pos x="T8" y="T9"/>
                </a:cxn>
              </a:cxnLst>
              <a:rect l="0" t="0" r="r" b="b"/>
              <a:pathLst>
                <a:path w="57" h="57">
                  <a:moveTo>
                    <a:pt x="44" y="57"/>
                  </a:moveTo>
                  <a:lnTo>
                    <a:pt x="0" y="13"/>
                  </a:lnTo>
                  <a:lnTo>
                    <a:pt x="13" y="0"/>
                  </a:lnTo>
                  <a:lnTo>
                    <a:pt x="57" y="44"/>
                  </a:lnTo>
                  <a:lnTo>
                    <a:pt x="4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9" name="Freeform 92"/>
            <p:cNvSpPr>
              <a:spLocks/>
            </p:cNvSpPr>
            <p:nvPr/>
          </p:nvSpPr>
          <p:spPr bwMode="auto">
            <a:xfrm>
              <a:off x="6770" y="786"/>
              <a:ext cx="64" cy="62"/>
            </a:xfrm>
            <a:custGeom>
              <a:avLst/>
              <a:gdLst>
                <a:gd name="T0" fmla="*/ 36 w 43"/>
                <a:gd name="T1" fmla="*/ 42 h 42"/>
                <a:gd name="T2" fmla="*/ 32 w 43"/>
                <a:gd name="T3" fmla="*/ 41 h 42"/>
                <a:gd name="T4" fmla="*/ 2 w 43"/>
                <a:gd name="T5" fmla="*/ 11 h 42"/>
                <a:gd name="T6" fmla="*/ 2 w 43"/>
                <a:gd name="T7" fmla="*/ 2 h 42"/>
                <a:gd name="T8" fmla="*/ 11 w 43"/>
                <a:gd name="T9" fmla="*/ 2 h 42"/>
                <a:gd name="T10" fmla="*/ 41 w 43"/>
                <a:gd name="T11" fmla="*/ 32 h 42"/>
                <a:gd name="T12" fmla="*/ 41 w 43"/>
                <a:gd name="T13" fmla="*/ 41 h 42"/>
                <a:gd name="T14" fmla="*/ 36 w 43"/>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36" y="42"/>
                  </a:moveTo>
                  <a:cubicBezTo>
                    <a:pt x="35" y="42"/>
                    <a:pt x="33" y="42"/>
                    <a:pt x="32" y="41"/>
                  </a:cubicBezTo>
                  <a:cubicBezTo>
                    <a:pt x="2" y="11"/>
                    <a:pt x="2" y="11"/>
                    <a:pt x="2" y="11"/>
                  </a:cubicBezTo>
                  <a:cubicBezTo>
                    <a:pt x="0" y="8"/>
                    <a:pt x="0" y="5"/>
                    <a:pt x="2" y="2"/>
                  </a:cubicBezTo>
                  <a:cubicBezTo>
                    <a:pt x="5" y="0"/>
                    <a:pt x="8" y="0"/>
                    <a:pt x="11" y="2"/>
                  </a:cubicBezTo>
                  <a:cubicBezTo>
                    <a:pt x="41" y="32"/>
                    <a:pt x="41" y="32"/>
                    <a:pt x="41" y="32"/>
                  </a:cubicBezTo>
                  <a:cubicBezTo>
                    <a:pt x="43" y="35"/>
                    <a:pt x="43" y="38"/>
                    <a:pt x="41" y="41"/>
                  </a:cubicBezTo>
                  <a:cubicBezTo>
                    <a:pt x="39" y="42"/>
                    <a:pt x="38" y="42"/>
                    <a:pt x="36"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0" name="Freeform 93"/>
            <p:cNvSpPr>
              <a:spLocks/>
            </p:cNvSpPr>
            <p:nvPr/>
          </p:nvSpPr>
          <p:spPr bwMode="auto">
            <a:xfrm>
              <a:off x="6690" y="618"/>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1" name="Freeform 94"/>
            <p:cNvSpPr>
              <a:spLocks/>
            </p:cNvSpPr>
            <p:nvPr/>
          </p:nvSpPr>
          <p:spPr bwMode="auto">
            <a:xfrm>
              <a:off x="6690" y="689"/>
              <a:ext cx="89" cy="17"/>
            </a:xfrm>
            <a:custGeom>
              <a:avLst/>
              <a:gdLst>
                <a:gd name="T0" fmla="*/ 54 w 60"/>
                <a:gd name="T1" fmla="*/ 12 h 12"/>
                <a:gd name="T2" fmla="*/ 6 w 60"/>
                <a:gd name="T3" fmla="*/ 12 h 12"/>
                <a:gd name="T4" fmla="*/ 0 w 60"/>
                <a:gd name="T5" fmla="*/ 6 h 12"/>
                <a:gd name="T6" fmla="*/ 6 w 60"/>
                <a:gd name="T7" fmla="*/ 0 h 12"/>
                <a:gd name="T8" fmla="*/ 54 w 60"/>
                <a:gd name="T9" fmla="*/ 0 h 12"/>
                <a:gd name="T10" fmla="*/ 60 w 60"/>
                <a:gd name="T11" fmla="*/ 6 h 12"/>
                <a:gd name="T12" fmla="*/ 54 w 60"/>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0" h="12">
                  <a:moveTo>
                    <a:pt x="54" y="12"/>
                  </a:moveTo>
                  <a:cubicBezTo>
                    <a:pt x="6" y="12"/>
                    <a:pt x="6" y="12"/>
                    <a:pt x="6" y="12"/>
                  </a:cubicBezTo>
                  <a:cubicBezTo>
                    <a:pt x="3" y="12"/>
                    <a:pt x="0" y="10"/>
                    <a:pt x="0" y="6"/>
                  </a:cubicBezTo>
                  <a:cubicBezTo>
                    <a:pt x="0" y="3"/>
                    <a:pt x="3" y="0"/>
                    <a:pt x="6" y="0"/>
                  </a:cubicBezTo>
                  <a:cubicBezTo>
                    <a:pt x="54" y="0"/>
                    <a:pt x="54" y="0"/>
                    <a:pt x="54" y="0"/>
                  </a:cubicBezTo>
                  <a:cubicBezTo>
                    <a:pt x="58" y="0"/>
                    <a:pt x="60" y="3"/>
                    <a:pt x="60" y="6"/>
                  </a:cubicBezTo>
                  <a:cubicBezTo>
                    <a:pt x="60" y="10"/>
                    <a:pt x="58" y="12"/>
                    <a:pt x="5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2" name="Freeform 95"/>
            <p:cNvSpPr>
              <a:spLocks/>
            </p:cNvSpPr>
            <p:nvPr/>
          </p:nvSpPr>
          <p:spPr bwMode="auto">
            <a:xfrm>
              <a:off x="6593" y="582"/>
              <a:ext cx="90" cy="62"/>
            </a:xfrm>
            <a:custGeom>
              <a:avLst/>
              <a:gdLst>
                <a:gd name="T0" fmla="*/ 24 w 61"/>
                <a:gd name="T1" fmla="*/ 42 h 42"/>
                <a:gd name="T2" fmla="*/ 20 w 61"/>
                <a:gd name="T3" fmla="*/ 41 h 42"/>
                <a:gd name="T4" fmla="*/ 2 w 61"/>
                <a:gd name="T5" fmla="*/ 23 h 42"/>
                <a:gd name="T6" fmla="*/ 2 w 61"/>
                <a:gd name="T7" fmla="*/ 14 h 42"/>
                <a:gd name="T8" fmla="*/ 11 w 61"/>
                <a:gd name="T9" fmla="*/ 14 h 42"/>
                <a:gd name="T10" fmla="*/ 24 w 61"/>
                <a:gd name="T11" fmla="*/ 28 h 42"/>
                <a:gd name="T12" fmla="*/ 50 w 61"/>
                <a:gd name="T13" fmla="*/ 2 h 42"/>
                <a:gd name="T14" fmla="*/ 59 w 61"/>
                <a:gd name="T15" fmla="*/ 2 h 42"/>
                <a:gd name="T16" fmla="*/ 59 w 61"/>
                <a:gd name="T17" fmla="*/ 11 h 42"/>
                <a:gd name="T18" fmla="*/ 29 w 61"/>
                <a:gd name="T19" fmla="*/ 41 h 42"/>
                <a:gd name="T20" fmla="*/ 24 w 61"/>
                <a:gd name="T2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2">
                  <a:moveTo>
                    <a:pt x="24" y="42"/>
                  </a:moveTo>
                  <a:cubicBezTo>
                    <a:pt x="23" y="42"/>
                    <a:pt x="21" y="42"/>
                    <a:pt x="20" y="41"/>
                  </a:cubicBezTo>
                  <a:cubicBezTo>
                    <a:pt x="2" y="23"/>
                    <a:pt x="2" y="23"/>
                    <a:pt x="2" y="23"/>
                  </a:cubicBezTo>
                  <a:cubicBezTo>
                    <a:pt x="0" y="20"/>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8"/>
                    <a:pt x="59" y="11"/>
                  </a:cubicBezTo>
                  <a:cubicBezTo>
                    <a:pt x="29" y="41"/>
                    <a:pt x="29" y="41"/>
                    <a:pt x="29" y="41"/>
                  </a:cubicBezTo>
                  <a:cubicBezTo>
                    <a:pt x="28" y="42"/>
                    <a:pt x="26" y="42"/>
                    <a:pt x="24"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3" name="Freeform 96"/>
            <p:cNvSpPr>
              <a:spLocks/>
            </p:cNvSpPr>
            <p:nvPr/>
          </p:nvSpPr>
          <p:spPr bwMode="auto">
            <a:xfrm>
              <a:off x="6593" y="653"/>
              <a:ext cx="90" cy="64"/>
            </a:xfrm>
            <a:custGeom>
              <a:avLst/>
              <a:gdLst>
                <a:gd name="T0" fmla="*/ 24 w 61"/>
                <a:gd name="T1" fmla="*/ 43 h 43"/>
                <a:gd name="T2" fmla="*/ 20 w 61"/>
                <a:gd name="T3" fmla="*/ 41 h 43"/>
                <a:gd name="T4" fmla="*/ 2 w 61"/>
                <a:gd name="T5" fmla="*/ 23 h 43"/>
                <a:gd name="T6" fmla="*/ 2 w 61"/>
                <a:gd name="T7" fmla="*/ 14 h 43"/>
                <a:gd name="T8" fmla="*/ 11 w 61"/>
                <a:gd name="T9" fmla="*/ 14 h 43"/>
                <a:gd name="T10" fmla="*/ 24 w 61"/>
                <a:gd name="T11" fmla="*/ 28 h 43"/>
                <a:gd name="T12" fmla="*/ 50 w 61"/>
                <a:gd name="T13" fmla="*/ 2 h 43"/>
                <a:gd name="T14" fmla="*/ 59 w 61"/>
                <a:gd name="T15" fmla="*/ 2 h 43"/>
                <a:gd name="T16" fmla="*/ 59 w 61"/>
                <a:gd name="T17" fmla="*/ 11 h 43"/>
                <a:gd name="T18" fmla="*/ 29 w 61"/>
                <a:gd name="T19" fmla="*/ 41 h 43"/>
                <a:gd name="T20" fmla="*/ 24 w 61"/>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43">
                  <a:moveTo>
                    <a:pt x="24" y="43"/>
                  </a:moveTo>
                  <a:cubicBezTo>
                    <a:pt x="23" y="43"/>
                    <a:pt x="21" y="42"/>
                    <a:pt x="20" y="41"/>
                  </a:cubicBezTo>
                  <a:cubicBezTo>
                    <a:pt x="2" y="23"/>
                    <a:pt x="2" y="23"/>
                    <a:pt x="2" y="23"/>
                  </a:cubicBezTo>
                  <a:cubicBezTo>
                    <a:pt x="0" y="21"/>
                    <a:pt x="0" y="17"/>
                    <a:pt x="2" y="14"/>
                  </a:cubicBezTo>
                  <a:cubicBezTo>
                    <a:pt x="5" y="12"/>
                    <a:pt x="8" y="12"/>
                    <a:pt x="11" y="14"/>
                  </a:cubicBezTo>
                  <a:cubicBezTo>
                    <a:pt x="24" y="28"/>
                    <a:pt x="24" y="28"/>
                    <a:pt x="24" y="28"/>
                  </a:cubicBezTo>
                  <a:cubicBezTo>
                    <a:pt x="50" y="2"/>
                    <a:pt x="50" y="2"/>
                    <a:pt x="50" y="2"/>
                  </a:cubicBezTo>
                  <a:cubicBezTo>
                    <a:pt x="53" y="0"/>
                    <a:pt x="56" y="0"/>
                    <a:pt x="59" y="2"/>
                  </a:cubicBezTo>
                  <a:cubicBezTo>
                    <a:pt x="61" y="5"/>
                    <a:pt x="61" y="9"/>
                    <a:pt x="59" y="11"/>
                  </a:cubicBezTo>
                  <a:cubicBezTo>
                    <a:pt x="29" y="41"/>
                    <a:pt x="29" y="41"/>
                    <a:pt x="29" y="41"/>
                  </a:cubicBezTo>
                  <a:cubicBezTo>
                    <a:pt x="28" y="42"/>
                    <a:pt x="26" y="43"/>
                    <a:pt x="24"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4" name="Freeform 97"/>
            <p:cNvSpPr>
              <a:spLocks/>
            </p:cNvSpPr>
            <p:nvPr/>
          </p:nvSpPr>
          <p:spPr bwMode="auto">
            <a:xfrm>
              <a:off x="6539" y="440"/>
              <a:ext cx="302" cy="391"/>
            </a:xfrm>
            <a:custGeom>
              <a:avLst/>
              <a:gdLst>
                <a:gd name="T0" fmla="*/ 108 w 204"/>
                <a:gd name="T1" fmla="*/ 264 h 264"/>
                <a:gd name="T2" fmla="*/ 6 w 204"/>
                <a:gd name="T3" fmla="*/ 264 h 264"/>
                <a:gd name="T4" fmla="*/ 0 w 204"/>
                <a:gd name="T5" fmla="*/ 258 h 264"/>
                <a:gd name="T6" fmla="*/ 0 w 204"/>
                <a:gd name="T7" fmla="*/ 6 h 264"/>
                <a:gd name="T8" fmla="*/ 6 w 204"/>
                <a:gd name="T9" fmla="*/ 0 h 264"/>
                <a:gd name="T10" fmla="*/ 138 w 204"/>
                <a:gd name="T11" fmla="*/ 0 h 264"/>
                <a:gd name="T12" fmla="*/ 143 w 204"/>
                <a:gd name="T13" fmla="*/ 2 h 264"/>
                <a:gd name="T14" fmla="*/ 203 w 204"/>
                <a:gd name="T15" fmla="*/ 62 h 264"/>
                <a:gd name="T16" fmla="*/ 204 w 204"/>
                <a:gd name="T17" fmla="*/ 66 h 264"/>
                <a:gd name="T18" fmla="*/ 204 w 204"/>
                <a:gd name="T19" fmla="*/ 156 h 264"/>
                <a:gd name="T20" fmla="*/ 192 w 204"/>
                <a:gd name="T21" fmla="*/ 156 h 264"/>
                <a:gd name="T22" fmla="*/ 192 w 204"/>
                <a:gd name="T23" fmla="*/ 69 h 264"/>
                <a:gd name="T24" fmla="*/ 136 w 204"/>
                <a:gd name="T25" fmla="*/ 12 h 264"/>
                <a:gd name="T26" fmla="*/ 12 w 204"/>
                <a:gd name="T27" fmla="*/ 12 h 264"/>
                <a:gd name="T28" fmla="*/ 12 w 204"/>
                <a:gd name="T29" fmla="*/ 252 h 264"/>
                <a:gd name="T30" fmla="*/ 108 w 204"/>
                <a:gd name="T31" fmla="*/ 252 h 264"/>
                <a:gd name="T32" fmla="*/ 108 w 204"/>
                <a:gd name="T33"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264">
                  <a:moveTo>
                    <a:pt x="108" y="264"/>
                  </a:moveTo>
                  <a:cubicBezTo>
                    <a:pt x="6" y="264"/>
                    <a:pt x="6" y="264"/>
                    <a:pt x="6" y="264"/>
                  </a:cubicBezTo>
                  <a:cubicBezTo>
                    <a:pt x="3" y="264"/>
                    <a:pt x="0" y="262"/>
                    <a:pt x="0" y="258"/>
                  </a:cubicBezTo>
                  <a:cubicBezTo>
                    <a:pt x="0" y="6"/>
                    <a:pt x="0" y="6"/>
                    <a:pt x="0" y="6"/>
                  </a:cubicBezTo>
                  <a:cubicBezTo>
                    <a:pt x="0" y="3"/>
                    <a:pt x="3" y="0"/>
                    <a:pt x="6" y="0"/>
                  </a:cubicBezTo>
                  <a:cubicBezTo>
                    <a:pt x="138" y="0"/>
                    <a:pt x="138" y="0"/>
                    <a:pt x="138" y="0"/>
                  </a:cubicBezTo>
                  <a:cubicBezTo>
                    <a:pt x="140" y="0"/>
                    <a:pt x="142" y="1"/>
                    <a:pt x="143" y="2"/>
                  </a:cubicBezTo>
                  <a:cubicBezTo>
                    <a:pt x="203" y="62"/>
                    <a:pt x="203" y="62"/>
                    <a:pt x="203" y="62"/>
                  </a:cubicBezTo>
                  <a:cubicBezTo>
                    <a:pt x="204" y="63"/>
                    <a:pt x="204" y="65"/>
                    <a:pt x="204" y="66"/>
                  </a:cubicBezTo>
                  <a:cubicBezTo>
                    <a:pt x="204" y="156"/>
                    <a:pt x="204" y="156"/>
                    <a:pt x="204" y="156"/>
                  </a:cubicBezTo>
                  <a:cubicBezTo>
                    <a:pt x="192" y="156"/>
                    <a:pt x="192" y="156"/>
                    <a:pt x="192" y="156"/>
                  </a:cubicBezTo>
                  <a:cubicBezTo>
                    <a:pt x="192" y="69"/>
                    <a:pt x="192" y="69"/>
                    <a:pt x="192" y="69"/>
                  </a:cubicBezTo>
                  <a:cubicBezTo>
                    <a:pt x="136" y="12"/>
                    <a:pt x="136" y="12"/>
                    <a:pt x="136" y="12"/>
                  </a:cubicBezTo>
                  <a:cubicBezTo>
                    <a:pt x="12" y="12"/>
                    <a:pt x="12" y="12"/>
                    <a:pt x="12" y="12"/>
                  </a:cubicBezTo>
                  <a:cubicBezTo>
                    <a:pt x="12" y="252"/>
                    <a:pt x="12" y="252"/>
                    <a:pt x="12" y="252"/>
                  </a:cubicBezTo>
                  <a:cubicBezTo>
                    <a:pt x="108" y="252"/>
                    <a:pt x="108" y="252"/>
                    <a:pt x="108" y="252"/>
                  </a:cubicBezTo>
                  <a:lnTo>
                    <a:pt x="108" y="2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5" name="Freeform 98"/>
            <p:cNvSpPr>
              <a:spLocks/>
            </p:cNvSpPr>
            <p:nvPr/>
          </p:nvSpPr>
          <p:spPr bwMode="auto">
            <a:xfrm>
              <a:off x="6734" y="440"/>
              <a:ext cx="107" cy="107"/>
            </a:xfrm>
            <a:custGeom>
              <a:avLst/>
              <a:gdLst>
                <a:gd name="T0" fmla="*/ 66 w 72"/>
                <a:gd name="T1" fmla="*/ 72 h 72"/>
                <a:gd name="T2" fmla="*/ 6 w 72"/>
                <a:gd name="T3" fmla="*/ 72 h 72"/>
                <a:gd name="T4" fmla="*/ 0 w 72"/>
                <a:gd name="T5" fmla="*/ 66 h 72"/>
                <a:gd name="T6" fmla="*/ 0 w 72"/>
                <a:gd name="T7" fmla="*/ 6 h 72"/>
                <a:gd name="T8" fmla="*/ 6 w 72"/>
                <a:gd name="T9" fmla="*/ 0 h 72"/>
                <a:gd name="T10" fmla="*/ 12 w 72"/>
                <a:gd name="T11" fmla="*/ 6 h 72"/>
                <a:gd name="T12" fmla="*/ 12 w 72"/>
                <a:gd name="T13" fmla="*/ 60 h 72"/>
                <a:gd name="T14" fmla="*/ 66 w 72"/>
                <a:gd name="T15" fmla="*/ 60 h 72"/>
                <a:gd name="T16" fmla="*/ 72 w 72"/>
                <a:gd name="T17" fmla="*/ 66 h 72"/>
                <a:gd name="T18" fmla="*/ 66 w 72"/>
                <a:gd name="T19"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66" y="72"/>
                  </a:moveTo>
                  <a:cubicBezTo>
                    <a:pt x="6" y="72"/>
                    <a:pt x="6" y="72"/>
                    <a:pt x="6" y="72"/>
                  </a:cubicBezTo>
                  <a:cubicBezTo>
                    <a:pt x="3" y="72"/>
                    <a:pt x="0" y="70"/>
                    <a:pt x="0" y="66"/>
                  </a:cubicBezTo>
                  <a:cubicBezTo>
                    <a:pt x="0" y="6"/>
                    <a:pt x="0" y="6"/>
                    <a:pt x="0" y="6"/>
                  </a:cubicBezTo>
                  <a:cubicBezTo>
                    <a:pt x="0" y="3"/>
                    <a:pt x="3" y="0"/>
                    <a:pt x="6" y="0"/>
                  </a:cubicBezTo>
                  <a:cubicBezTo>
                    <a:pt x="10" y="0"/>
                    <a:pt x="12" y="3"/>
                    <a:pt x="12" y="6"/>
                  </a:cubicBezTo>
                  <a:cubicBezTo>
                    <a:pt x="12" y="60"/>
                    <a:pt x="12" y="60"/>
                    <a:pt x="12" y="60"/>
                  </a:cubicBezTo>
                  <a:cubicBezTo>
                    <a:pt x="66" y="60"/>
                    <a:pt x="66" y="60"/>
                    <a:pt x="66" y="60"/>
                  </a:cubicBezTo>
                  <a:cubicBezTo>
                    <a:pt x="70" y="60"/>
                    <a:pt x="72" y="63"/>
                    <a:pt x="72" y="66"/>
                  </a:cubicBezTo>
                  <a:cubicBezTo>
                    <a:pt x="72" y="70"/>
                    <a:pt x="70" y="72"/>
                    <a:pt x="66"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grpSp>
        <p:nvGrpSpPr>
          <p:cNvPr id="16" name="Group 40" descr="binoculars "/>
          <p:cNvGrpSpPr>
            <a:grpSpLocks noChangeAspect="1"/>
          </p:cNvGrpSpPr>
          <p:nvPr/>
        </p:nvGrpSpPr>
        <p:grpSpPr bwMode="auto">
          <a:xfrm>
            <a:off x="5548664" y="703566"/>
            <a:ext cx="530860" cy="491076"/>
            <a:chOff x="3438" y="454"/>
            <a:chExt cx="427" cy="395"/>
          </a:xfrm>
          <a:solidFill>
            <a:schemeClr val="accent1"/>
          </a:solidFill>
        </p:grpSpPr>
        <p:sp>
          <p:nvSpPr>
            <p:cNvPr id="17"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8"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9"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0"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1"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
        <p:nvSpPr>
          <p:cNvPr id="26" name="Freeform 5" descr="arrows icon"/>
          <p:cNvSpPr>
            <a:spLocks noChangeAspect="1" noEditPoints="1"/>
          </p:cNvSpPr>
          <p:nvPr/>
        </p:nvSpPr>
        <p:spPr bwMode="auto">
          <a:xfrm>
            <a:off x="5532462" y="2193913"/>
            <a:ext cx="563264" cy="609840"/>
          </a:xfrm>
          <a:custGeom>
            <a:avLst/>
            <a:gdLst>
              <a:gd name="T0" fmla="*/ 424 w 561"/>
              <a:gd name="T1" fmla="*/ 592 h 606"/>
              <a:gd name="T2" fmla="*/ 437 w 561"/>
              <a:gd name="T3" fmla="*/ 501 h 606"/>
              <a:gd name="T4" fmla="*/ 497 w 561"/>
              <a:gd name="T5" fmla="*/ 498 h 606"/>
              <a:gd name="T6" fmla="*/ 291 w 561"/>
              <a:gd name="T7" fmla="*/ 446 h 606"/>
              <a:gd name="T8" fmla="*/ 271 w 561"/>
              <a:gd name="T9" fmla="*/ 428 h 606"/>
              <a:gd name="T10" fmla="*/ 375 w 561"/>
              <a:gd name="T11" fmla="*/ 314 h 606"/>
              <a:gd name="T12" fmla="*/ 526 w 561"/>
              <a:gd name="T13" fmla="*/ 491 h 606"/>
              <a:gd name="T14" fmla="*/ 509 w 561"/>
              <a:gd name="T15" fmla="*/ 524 h 606"/>
              <a:gd name="T16" fmla="*/ 451 w 561"/>
              <a:gd name="T17" fmla="*/ 528 h 606"/>
              <a:gd name="T18" fmla="*/ 437 w 561"/>
              <a:gd name="T19" fmla="*/ 606 h 606"/>
              <a:gd name="T20" fmla="*/ 205 w 561"/>
              <a:gd name="T21" fmla="*/ 587 h 606"/>
              <a:gd name="T22" fmla="*/ 218 w 561"/>
              <a:gd name="T23" fmla="*/ 329 h 606"/>
              <a:gd name="T24" fmla="*/ 278 w 561"/>
              <a:gd name="T25" fmla="*/ 326 h 606"/>
              <a:gd name="T26" fmla="*/ 33 w 561"/>
              <a:gd name="T27" fmla="*/ 326 h 606"/>
              <a:gd name="T28" fmla="*/ 93 w 561"/>
              <a:gd name="T29" fmla="*/ 329 h 606"/>
              <a:gd name="T30" fmla="*/ 107 w 561"/>
              <a:gd name="T31" fmla="*/ 515 h 606"/>
              <a:gd name="T32" fmla="*/ 80 w 561"/>
              <a:gd name="T33" fmla="*/ 515 h 606"/>
              <a:gd name="T34" fmla="*/ 31 w 561"/>
              <a:gd name="T35" fmla="*/ 357 h 606"/>
              <a:gd name="T36" fmla="*/ 6 w 561"/>
              <a:gd name="T37" fmla="*/ 337 h 606"/>
              <a:gd name="T38" fmla="*/ 145 w 561"/>
              <a:gd name="T39" fmla="*/ 147 h 606"/>
              <a:gd name="T40" fmla="*/ 307 w 561"/>
              <a:gd name="T41" fmla="*/ 319 h 606"/>
              <a:gd name="T42" fmla="*/ 290 w 561"/>
              <a:gd name="T43" fmla="*/ 353 h 606"/>
              <a:gd name="T44" fmla="*/ 232 w 561"/>
              <a:gd name="T45" fmla="*/ 357 h 606"/>
              <a:gd name="T46" fmla="*/ 218 w 561"/>
              <a:gd name="T47" fmla="*/ 600 h 606"/>
              <a:gd name="T48" fmla="*/ 455 w 561"/>
              <a:gd name="T49" fmla="*/ 359 h 606"/>
              <a:gd name="T50" fmla="*/ 468 w 561"/>
              <a:gd name="T51" fmla="*/ 189 h 606"/>
              <a:gd name="T52" fmla="*/ 528 w 561"/>
              <a:gd name="T53" fmla="*/ 186 h 606"/>
              <a:gd name="T54" fmla="*/ 283 w 561"/>
              <a:gd name="T55" fmla="*/ 186 h 606"/>
              <a:gd name="T56" fmla="*/ 343 w 561"/>
              <a:gd name="T57" fmla="*/ 189 h 606"/>
              <a:gd name="T58" fmla="*/ 357 w 561"/>
              <a:gd name="T59" fmla="*/ 280 h 606"/>
              <a:gd name="T60" fmla="*/ 330 w 561"/>
              <a:gd name="T61" fmla="*/ 280 h 606"/>
              <a:gd name="T62" fmla="*/ 281 w 561"/>
              <a:gd name="T63" fmla="*/ 216 h 606"/>
              <a:gd name="T64" fmla="*/ 256 w 561"/>
              <a:gd name="T65" fmla="*/ 196 h 606"/>
              <a:gd name="T66" fmla="*/ 395 w 561"/>
              <a:gd name="T67" fmla="*/ 6 h 606"/>
              <a:gd name="T68" fmla="*/ 557 w 561"/>
              <a:gd name="T69" fmla="*/ 178 h 606"/>
              <a:gd name="T70" fmla="*/ 540 w 561"/>
              <a:gd name="T71" fmla="*/ 212 h 606"/>
              <a:gd name="T72" fmla="*/ 482 w 561"/>
              <a:gd name="T73" fmla="*/ 216 h 606"/>
              <a:gd name="T74" fmla="*/ 468 w 561"/>
              <a:gd name="T75" fmla="*/ 372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1" h="606">
                <a:moveTo>
                  <a:pt x="437" y="606"/>
                </a:moveTo>
                <a:cubicBezTo>
                  <a:pt x="430" y="606"/>
                  <a:pt x="424" y="600"/>
                  <a:pt x="424" y="592"/>
                </a:cubicBezTo>
                <a:cubicBezTo>
                  <a:pt x="424" y="515"/>
                  <a:pt x="424" y="515"/>
                  <a:pt x="424" y="515"/>
                </a:cubicBezTo>
                <a:cubicBezTo>
                  <a:pt x="424" y="507"/>
                  <a:pt x="430" y="501"/>
                  <a:pt x="437" y="501"/>
                </a:cubicBezTo>
                <a:cubicBezTo>
                  <a:pt x="494" y="501"/>
                  <a:pt x="494" y="501"/>
                  <a:pt x="494" y="501"/>
                </a:cubicBezTo>
                <a:cubicBezTo>
                  <a:pt x="497" y="498"/>
                  <a:pt x="497" y="498"/>
                  <a:pt x="497" y="498"/>
                </a:cubicBezTo>
                <a:cubicBezTo>
                  <a:pt x="374" y="348"/>
                  <a:pt x="374" y="348"/>
                  <a:pt x="374" y="348"/>
                </a:cubicBezTo>
                <a:cubicBezTo>
                  <a:pt x="291" y="446"/>
                  <a:pt x="291" y="446"/>
                  <a:pt x="291" y="446"/>
                </a:cubicBezTo>
                <a:cubicBezTo>
                  <a:pt x="286" y="451"/>
                  <a:pt x="278" y="452"/>
                  <a:pt x="272" y="447"/>
                </a:cubicBezTo>
                <a:cubicBezTo>
                  <a:pt x="266" y="442"/>
                  <a:pt x="266" y="434"/>
                  <a:pt x="271" y="428"/>
                </a:cubicBezTo>
                <a:cubicBezTo>
                  <a:pt x="364" y="319"/>
                  <a:pt x="364" y="319"/>
                  <a:pt x="364" y="319"/>
                </a:cubicBezTo>
                <a:cubicBezTo>
                  <a:pt x="367" y="316"/>
                  <a:pt x="371" y="315"/>
                  <a:pt x="375" y="314"/>
                </a:cubicBezTo>
                <a:cubicBezTo>
                  <a:pt x="379" y="314"/>
                  <a:pt x="383" y="316"/>
                  <a:pt x="385" y="319"/>
                </a:cubicBezTo>
                <a:cubicBezTo>
                  <a:pt x="526" y="491"/>
                  <a:pt x="526" y="491"/>
                  <a:pt x="526" y="491"/>
                </a:cubicBezTo>
                <a:cubicBezTo>
                  <a:pt x="530" y="496"/>
                  <a:pt x="530" y="504"/>
                  <a:pt x="525" y="509"/>
                </a:cubicBezTo>
                <a:cubicBezTo>
                  <a:pt x="509" y="524"/>
                  <a:pt x="509" y="524"/>
                  <a:pt x="509" y="524"/>
                </a:cubicBezTo>
                <a:cubicBezTo>
                  <a:pt x="507" y="527"/>
                  <a:pt x="503" y="528"/>
                  <a:pt x="500" y="528"/>
                </a:cubicBezTo>
                <a:cubicBezTo>
                  <a:pt x="451" y="528"/>
                  <a:pt x="451" y="528"/>
                  <a:pt x="451" y="528"/>
                </a:cubicBezTo>
                <a:cubicBezTo>
                  <a:pt x="451" y="592"/>
                  <a:pt x="451" y="592"/>
                  <a:pt x="451" y="592"/>
                </a:cubicBezTo>
                <a:cubicBezTo>
                  <a:pt x="451" y="600"/>
                  <a:pt x="445" y="606"/>
                  <a:pt x="437" y="606"/>
                </a:cubicBezTo>
                <a:close/>
                <a:moveTo>
                  <a:pt x="218" y="600"/>
                </a:moveTo>
                <a:cubicBezTo>
                  <a:pt x="211" y="600"/>
                  <a:pt x="205" y="594"/>
                  <a:pt x="205" y="587"/>
                </a:cubicBezTo>
                <a:cubicBezTo>
                  <a:pt x="205" y="343"/>
                  <a:pt x="205" y="343"/>
                  <a:pt x="205" y="343"/>
                </a:cubicBezTo>
                <a:cubicBezTo>
                  <a:pt x="205" y="336"/>
                  <a:pt x="211" y="329"/>
                  <a:pt x="218" y="329"/>
                </a:cubicBezTo>
                <a:cubicBezTo>
                  <a:pt x="275" y="329"/>
                  <a:pt x="275" y="329"/>
                  <a:pt x="275" y="329"/>
                </a:cubicBezTo>
                <a:cubicBezTo>
                  <a:pt x="278" y="326"/>
                  <a:pt x="278" y="326"/>
                  <a:pt x="278" y="326"/>
                </a:cubicBezTo>
                <a:cubicBezTo>
                  <a:pt x="156" y="177"/>
                  <a:pt x="156" y="177"/>
                  <a:pt x="156" y="177"/>
                </a:cubicBezTo>
                <a:cubicBezTo>
                  <a:pt x="33" y="326"/>
                  <a:pt x="33" y="326"/>
                  <a:pt x="33" y="326"/>
                </a:cubicBezTo>
                <a:cubicBezTo>
                  <a:pt x="36" y="329"/>
                  <a:pt x="36" y="329"/>
                  <a:pt x="36" y="329"/>
                </a:cubicBezTo>
                <a:cubicBezTo>
                  <a:pt x="93" y="329"/>
                  <a:pt x="93" y="329"/>
                  <a:pt x="93" y="329"/>
                </a:cubicBezTo>
                <a:cubicBezTo>
                  <a:pt x="101" y="329"/>
                  <a:pt x="107" y="336"/>
                  <a:pt x="107" y="343"/>
                </a:cubicBezTo>
                <a:cubicBezTo>
                  <a:pt x="107" y="515"/>
                  <a:pt x="107" y="515"/>
                  <a:pt x="107" y="515"/>
                </a:cubicBezTo>
                <a:cubicBezTo>
                  <a:pt x="107" y="522"/>
                  <a:pt x="101" y="528"/>
                  <a:pt x="93" y="528"/>
                </a:cubicBezTo>
                <a:cubicBezTo>
                  <a:pt x="86" y="528"/>
                  <a:pt x="80" y="522"/>
                  <a:pt x="80" y="515"/>
                </a:cubicBezTo>
                <a:cubicBezTo>
                  <a:pt x="80" y="357"/>
                  <a:pt x="80" y="357"/>
                  <a:pt x="80" y="357"/>
                </a:cubicBezTo>
                <a:cubicBezTo>
                  <a:pt x="31" y="357"/>
                  <a:pt x="31" y="357"/>
                  <a:pt x="31" y="357"/>
                </a:cubicBezTo>
                <a:cubicBezTo>
                  <a:pt x="27" y="357"/>
                  <a:pt x="24" y="355"/>
                  <a:pt x="21" y="353"/>
                </a:cubicBezTo>
                <a:cubicBezTo>
                  <a:pt x="6" y="337"/>
                  <a:pt x="6" y="337"/>
                  <a:pt x="6" y="337"/>
                </a:cubicBezTo>
                <a:cubicBezTo>
                  <a:pt x="1" y="332"/>
                  <a:pt x="0" y="324"/>
                  <a:pt x="5" y="319"/>
                </a:cubicBezTo>
                <a:cubicBezTo>
                  <a:pt x="145" y="147"/>
                  <a:pt x="145" y="147"/>
                  <a:pt x="145" y="147"/>
                </a:cubicBezTo>
                <a:cubicBezTo>
                  <a:pt x="151" y="141"/>
                  <a:pt x="161" y="141"/>
                  <a:pt x="166" y="147"/>
                </a:cubicBezTo>
                <a:cubicBezTo>
                  <a:pt x="307" y="319"/>
                  <a:pt x="307" y="319"/>
                  <a:pt x="307" y="319"/>
                </a:cubicBezTo>
                <a:cubicBezTo>
                  <a:pt x="311" y="324"/>
                  <a:pt x="311" y="332"/>
                  <a:pt x="306" y="337"/>
                </a:cubicBezTo>
                <a:cubicBezTo>
                  <a:pt x="290" y="353"/>
                  <a:pt x="290" y="353"/>
                  <a:pt x="290" y="353"/>
                </a:cubicBezTo>
                <a:cubicBezTo>
                  <a:pt x="288" y="355"/>
                  <a:pt x="284" y="357"/>
                  <a:pt x="281" y="357"/>
                </a:cubicBezTo>
                <a:cubicBezTo>
                  <a:pt x="232" y="357"/>
                  <a:pt x="232" y="357"/>
                  <a:pt x="232" y="357"/>
                </a:cubicBezTo>
                <a:cubicBezTo>
                  <a:pt x="232" y="587"/>
                  <a:pt x="232" y="587"/>
                  <a:pt x="232" y="587"/>
                </a:cubicBezTo>
                <a:cubicBezTo>
                  <a:pt x="232" y="594"/>
                  <a:pt x="226" y="600"/>
                  <a:pt x="218" y="600"/>
                </a:cubicBezTo>
                <a:close/>
                <a:moveTo>
                  <a:pt x="468" y="372"/>
                </a:moveTo>
                <a:cubicBezTo>
                  <a:pt x="461" y="372"/>
                  <a:pt x="455" y="366"/>
                  <a:pt x="455" y="359"/>
                </a:cubicBezTo>
                <a:cubicBezTo>
                  <a:pt x="455" y="202"/>
                  <a:pt x="455" y="202"/>
                  <a:pt x="455" y="202"/>
                </a:cubicBezTo>
                <a:cubicBezTo>
                  <a:pt x="455" y="195"/>
                  <a:pt x="461" y="189"/>
                  <a:pt x="468" y="189"/>
                </a:cubicBezTo>
                <a:cubicBezTo>
                  <a:pt x="525" y="189"/>
                  <a:pt x="525" y="189"/>
                  <a:pt x="525" y="189"/>
                </a:cubicBezTo>
                <a:cubicBezTo>
                  <a:pt x="528" y="186"/>
                  <a:pt x="528" y="186"/>
                  <a:pt x="528" y="186"/>
                </a:cubicBezTo>
                <a:cubicBezTo>
                  <a:pt x="406" y="36"/>
                  <a:pt x="406" y="36"/>
                  <a:pt x="406" y="36"/>
                </a:cubicBezTo>
                <a:cubicBezTo>
                  <a:pt x="283" y="186"/>
                  <a:pt x="283" y="186"/>
                  <a:pt x="283" y="186"/>
                </a:cubicBezTo>
                <a:cubicBezTo>
                  <a:pt x="286" y="189"/>
                  <a:pt x="286" y="189"/>
                  <a:pt x="286" y="189"/>
                </a:cubicBezTo>
                <a:cubicBezTo>
                  <a:pt x="343" y="189"/>
                  <a:pt x="343" y="189"/>
                  <a:pt x="343" y="189"/>
                </a:cubicBezTo>
                <a:cubicBezTo>
                  <a:pt x="351" y="189"/>
                  <a:pt x="357" y="195"/>
                  <a:pt x="357" y="202"/>
                </a:cubicBezTo>
                <a:cubicBezTo>
                  <a:pt x="357" y="280"/>
                  <a:pt x="357" y="280"/>
                  <a:pt x="357" y="280"/>
                </a:cubicBezTo>
                <a:cubicBezTo>
                  <a:pt x="357" y="288"/>
                  <a:pt x="351" y="294"/>
                  <a:pt x="343" y="294"/>
                </a:cubicBezTo>
                <a:cubicBezTo>
                  <a:pt x="336" y="294"/>
                  <a:pt x="330" y="288"/>
                  <a:pt x="330" y="280"/>
                </a:cubicBezTo>
                <a:cubicBezTo>
                  <a:pt x="330" y="216"/>
                  <a:pt x="330" y="216"/>
                  <a:pt x="330" y="216"/>
                </a:cubicBezTo>
                <a:cubicBezTo>
                  <a:pt x="281" y="216"/>
                  <a:pt x="281" y="216"/>
                  <a:pt x="281" y="216"/>
                </a:cubicBezTo>
                <a:cubicBezTo>
                  <a:pt x="277" y="216"/>
                  <a:pt x="274" y="214"/>
                  <a:pt x="271" y="212"/>
                </a:cubicBezTo>
                <a:cubicBezTo>
                  <a:pt x="256" y="196"/>
                  <a:pt x="256" y="196"/>
                  <a:pt x="256" y="196"/>
                </a:cubicBezTo>
                <a:cubicBezTo>
                  <a:pt x="251" y="191"/>
                  <a:pt x="250" y="184"/>
                  <a:pt x="255" y="178"/>
                </a:cubicBezTo>
                <a:cubicBezTo>
                  <a:pt x="395" y="6"/>
                  <a:pt x="395" y="6"/>
                  <a:pt x="395" y="6"/>
                </a:cubicBezTo>
                <a:cubicBezTo>
                  <a:pt x="401" y="0"/>
                  <a:pt x="411" y="0"/>
                  <a:pt x="416" y="6"/>
                </a:cubicBezTo>
                <a:cubicBezTo>
                  <a:pt x="557" y="178"/>
                  <a:pt x="557" y="178"/>
                  <a:pt x="557" y="178"/>
                </a:cubicBezTo>
                <a:cubicBezTo>
                  <a:pt x="561" y="184"/>
                  <a:pt x="561" y="191"/>
                  <a:pt x="556" y="196"/>
                </a:cubicBezTo>
                <a:cubicBezTo>
                  <a:pt x="540" y="212"/>
                  <a:pt x="540" y="212"/>
                  <a:pt x="540" y="212"/>
                </a:cubicBezTo>
                <a:cubicBezTo>
                  <a:pt x="538" y="214"/>
                  <a:pt x="534" y="216"/>
                  <a:pt x="531" y="216"/>
                </a:cubicBezTo>
                <a:cubicBezTo>
                  <a:pt x="482" y="216"/>
                  <a:pt x="482" y="216"/>
                  <a:pt x="482" y="216"/>
                </a:cubicBezTo>
                <a:cubicBezTo>
                  <a:pt x="482" y="359"/>
                  <a:pt x="482" y="359"/>
                  <a:pt x="482" y="359"/>
                </a:cubicBezTo>
                <a:cubicBezTo>
                  <a:pt x="482" y="366"/>
                  <a:pt x="476" y="372"/>
                  <a:pt x="468" y="3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6266303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err="1" smtClean="0"/>
              <a:t>Introducton</a:t>
            </a:r>
            <a:r>
              <a:rPr lang="en-US" dirty="0" smtClean="0"/>
              <a:t> the shop coffee</a:t>
            </a:r>
            <a:endParaRPr lang="en-US" dirty="0"/>
          </a:p>
          <a:p>
            <a:r>
              <a:rPr lang="en-US" dirty="0" smtClean="0"/>
              <a:t>Introduction dataset</a:t>
            </a:r>
            <a:endParaRPr lang="en-US" dirty="0"/>
          </a:p>
          <a:p>
            <a:r>
              <a:rPr lang="en-US" dirty="0" smtClean="0"/>
              <a:t>Progress handle data</a:t>
            </a:r>
          </a:p>
          <a:p>
            <a:r>
              <a:rPr lang="en-US" dirty="0" smtClean="0"/>
              <a:t>Data overview</a:t>
            </a:r>
            <a:endParaRPr lang="en-US" dirty="0"/>
          </a:p>
          <a:p>
            <a:endParaRPr lang="en-US" dirty="0"/>
          </a:p>
        </p:txBody>
      </p:sp>
      <p:sp>
        <p:nvSpPr>
          <p:cNvPr id="4" name="Title 3"/>
          <p:cNvSpPr>
            <a:spLocks noGrp="1"/>
          </p:cNvSpPr>
          <p:nvPr>
            <p:ph type="title"/>
          </p:nvPr>
        </p:nvSpPr>
        <p:spPr/>
        <p:txBody>
          <a:bodyPr/>
          <a:lstStyle/>
          <a:p>
            <a:r>
              <a:rPr lang="en-US" dirty="0" smtClean="0"/>
              <a:t>Analyst Overview</a:t>
            </a:r>
            <a:endParaRPr lang="en-US" dirty="0"/>
          </a:p>
        </p:txBody>
      </p:sp>
      <p:grpSp>
        <p:nvGrpSpPr>
          <p:cNvPr id="16" name="Group 40" descr="binoculars icon"/>
          <p:cNvGrpSpPr>
            <a:grpSpLocks noChangeAspect="1"/>
          </p:cNvGrpSpPr>
          <p:nvPr/>
        </p:nvGrpSpPr>
        <p:grpSpPr bwMode="auto">
          <a:xfrm>
            <a:off x="8636173" y="3443111"/>
            <a:ext cx="3301707" cy="3054269"/>
            <a:chOff x="3438" y="454"/>
            <a:chExt cx="427" cy="395"/>
          </a:xfrm>
          <a:solidFill>
            <a:schemeClr val="bg1">
              <a:alpha val="50000"/>
            </a:schemeClr>
          </a:solidFill>
        </p:grpSpPr>
        <p:sp>
          <p:nvSpPr>
            <p:cNvPr id="17"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8"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19"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0"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1"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2"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3"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4"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25"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grpSp>
        <p:nvGrpSpPr>
          <p:cNvPr id="28" name="Group 40" descr="binoculars icon"/>
          <p:cNvGrpSpPr>
            <a:grpSpLocks noChangeAspect="1"/>
          </p:cNvGrpSpPr>
          <p:nvPr/>
        </p:nvGrpSpPr>
        <p:grpSpPr bwMode="auto">
          <a:xfrm>
            <a:off x="868680" y="2433209"/>
            <a:ext cx="530860" cy="491076"/>
            <a:chOff x="3438" y="454"/>
            <a:chExt cx="427" cy="395"/>
          </a:xfrm>
          <a:solidFill>
            <a:schemeClr val="accent1"/>
          </a:solidFill>
        </p:grpSpPr>
        <p:sp>
          <p:nvSpPr>
            <p:cNvPr id="29" name="Freeform 41"/>
            <p:cNvSpPr>
              <a:spLocks noEditPoints="1"/>
            </p:cNvSpPr>
            <p:nvPr/>
          </p:nvSpPr>
          <p:spPr bwMode="auto">
            <a:xfrm>
              <a:off x="3438"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0" name="Freeform 42"/>
            <p:cNvSpPr>
              <a:spLocks/>
            </p:cNvSpPr>
            <p:nvPr/>
          </p:nvSpPr>
          <p:spPr bwMode="auto">
            <a:xfrm>
              <a:off x="3455" y="457"/>
              <a:ext cx="179" cy="250"/>
            </a:xfrm>
            <a:custGeom>
              <a:avLst/>
              <a:gdLst>
                <a:gd name="T0" fmla="*/ 7 w 121"/>
                <a:gd name="T1" fmla="*/ 169 h 169"/>
                <a:gd name="T2" fmla="*/ 4 w 121"/>
                <a:gd name="T3" fmla="*/ 168 h 169"/>
                <a:gd name="T4" fmla="*/ 1 w 121"/>
                <a:gd name="T5" fmla="*/ 160 h 169"/>
                <a:gd name="T6" fmla="*/ 37 w 121"/>
                <a:gd name="T7" fmla="*/ 76 h 169"/>
                <a:gd name="T8" fmla="*/ 39 w 121"/>
                <a:gd name="T9" fmla="*/ 74 h 169"/>
                <a:gd name="T10" fmla="*/ 56 w 121"/>
                <a:gd name="T11" fmla="*/ 57 h 169"/>
                <a:gd name="T12" fmla="*/ 73 w 121"/>
                <a:gd name="T13" fmla="*/ 11 h 169"/>
                <a:gd name="T14" fmla="*/ 75 w 121"/>
                <a:gd name="T15" fmla="*/ 8 h 169"/>
                <a:gd name="T16" fmla="*/ 97 w 121"/>
                <a:gd name="T17" fmla="*/ 0 h 169"/>
                <a:gd name="T18" fmla="*/ 119 w 121"/>
                <a:gd name="T19" fmla="*/ 8 h 169"/>
                <a:gd name="T20" fmla="*/ 121 w 121"/>
                <a:gd name="T21" fmla="*/ 13 h 169"/>
                <a:gd name="T22" fmla="*/ 121 w 121"/>
                <a:gd name="T23" fmla="*/ 61 h 169"/>
                <a:gd name="T24" fmla="*/ 115 w 121"/>
                <a:gd name="T25" fmla="*/ 67 h 169"/>
                <a:gd name="T26" fmla="*/ 109 w 121"/>
                <a:gd name="T27" fmla="*/ 61 h 169"/>
                <a:gd name="T28" fmla="*/ 109 w 121"/>
                <a:gd name="T29" fmla="*/ 15 h 169"/>
                <a:gd name="T30" fmla="*/ 84 w 121"/>
                <a:gd name="T31" fmla="*/ 16 h 169"/>
                <a:gd name="T32" fmla="*/ 66 w 121"/>
                <a:gd name="T33" fmla="*/ 63 h 169"/>
                <a:gd name="T34" fmla="*/ 65 w 121"/>
                <a:gd name="T35" fmla="*/ 65 h 169"/>
                <a:gd name="T36" fmla="*/ 48 w 121"/>
                <a:gd name="T37" fmla="*/ 82 h 169"/>
                <a:gd name="T38" fmla="*/ 12 w 121"/>
                <a:gd name="T39" fmla="*/ 165 h 169"/>
                <a:gd name="T40" fmla="*/ 7 w 121"/>
                <a:gd name="T41"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9">
                  <a:moveTo>
                    <a:pt x="7" y="169"/>
                  </a:moveTo>
                  <a:cubicBezTo>
                    <a:pt x="6" y="169"/>
                    <a:pt x="5" y="168"/>
                    <a:pt x="4" y="168"/>
                  </a:cubicBezTo>
                  <a:cubicBezTo>
                    <a:pt x="1" y="167"/>
                    <a:pt x="0" y="163"/>
                    <a:pt x="1" y="160"/>
                  </a:cubicBezTo>
                  <a:cubicBezTo>
                    <a:pt x="37" y="76"/>
                    <a:pt x="37" y="76"/>
                    <a:pt x="37" y="76"/>
                  </a:cubicBezTo>
                  <a:cubicBezTo>
                    <a:pt x="38" y="76"/>
                    <a:pt x="38" y="75"/>
                    <a:pt x="39" y="74"/>
                  </a:cubicBezTo>
                  <a:cubicBezTo>
                    <a:pt x="56" y="57"/>
                    <a:pt x="56" y="57"/>
                    <a:pt x="56" y="57"/>
                  </a:cubicBezTo>
                  <a:cubicBezTo>
                    <a:pt x="73" y="11"/>
                    <a:pt x="73" y="11"/>
                    <a:pt x="73" y="11"/>
                  </a:cubicBezTo>
                  <a:cubicBezTo>
                    <a:pt x="74" y="10"/>
                    <a:pt x="74" y="9"/>
                    <a:pt x="75" y="8"/>
                  </a:cubicBezTo>
                  <a:cubicBezTo>
                    <a:pt x="80" y="3"/>
                    <a:pt x="88" y="0"/>
                    <a:pt x="97" y="0"/>
                  </a:cubicBezTo>
                  <a:cubicBezTo>
                    <a:pt x="106" y="0"/>
                    <a:pt x="114" y="3"/>
                    <a:pt x="119" y="8"/>
                  </a:cubicBezTo>
                  <a:cubicBezTo>
                    <a:pt x="120" y="10"/>
                    <a:pt x="121" y="11"/>
                    <a:pt x="121" y="13"/>
                  </a:cubicBezTo>
                  <a:cubicBezTo>
                    <a:pt x="121" y="61"/>
                    <a:pt x="121" y="61"/>
                    <a:pt x="121" y="61"/>
                  </a:cubicBezTo>
                  <a:cubicBezTo>
                    <a:pt x="121" y="64"/>
                    <a:pt x="118" y="67"/>
                    <a:pt x="115" y="67"/>
                  </a:cubicBezTo>
                  <a:cubicBezTo>
                    <a:pt x="112" y="67"/>
                    <a:pt x="109" y="64"/>
                    <a:pt x="109" y="61"/>
                  </a:cubicBezTo>
                  <a:cubicBezTo>
                    <a:pt x="109" y="15"/>
                    <a:pt x="109" y="15"/>
                    <a:pt x="109" y="15"/>
                  </a:cubicBezTo>
                  <a:cubicBezTo>
                    <a:pt x="102" y="10"/>
                    <a:pt x="90" y="11"/>
                    <a:pt x="84" y="16"/>
                  </a:cubicBezTo>
                  <a:cubicBezTo>
                    <a:pt x="66" y="63"/>
                    <a:pt x="66" y="63"/>
                    <a:pt x="66" y="63"/>
                  </a:cubicBezTo>
                  <a:cubicBezTo>
                    <a:pt x="66" y="64"/>
                    <a:pt x="66" y="64"/>
                    <a:pt x="65" y="65"/>
                  </a:cubicBezTo>
                  <a:cubicBezTo>
                    <a:pt x="48" y="82"/>
                    <a:pt x="48" y="82"/>
                    <a:pt x="48" y="82"/>
                  </a:cubicBezTo>
                  <a:cubicBezTo>
                    <a:pt x="12" y="165"/>
                    <a:pt x="12" y="165"/>
                    <a:pt x="12" y="165"/>
                  </a:cubicBezTo>
                  <a:cubicBezTo>
                    <a:pt x="11" y="167"/>
                    <a:pt x="9" y="169"/>
                    <a:pt x="7"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1" name="Freeform 43"/>
            <p:cNvSpPr>
              <a:spLocks noEditPoints="1"/>
            </p:cNvSpPr>
            <p:nvPr/>
          </p:nvSpPr>
          <p:spPr bwMode="auto">
            <a:xfrm>
              <a:off x="3669" y="653"/>
              <a:ext cx="196" cy="196"/>
            </a:xfrm>
            <a:custGeom>
              <a:avLst/>
              <a:gdLst>
                <a:gd name="T0" fmla="*/ 66 w 132"/>
                <a:gd name="T1" fmla="*/ 132 h 132"/>
                <a:gd name="T2" fmla="*/ 0 w 132"/>
                <a:gd name="T3" fmla="*/ 66 h 132"/>
                <a:gd name="T4" fmla="*/ 66 w 132"/>
                <a:gd name="T5" fmla="*/ 0 h 132"/>
                <a:gd name="T6" fmla="*/ 132 w 132"/>
                <a:gd name="T7" fmla="*/ 66 h 132"/>
                <a:gd name="T8" fmla="*/ 66 w 132"/>
                <a:gd name="T9" fmla="*/ 132 h 132"/>
                <a:gd name="T10" fmla="*/ 66 w 132"/>
                <a:gd name="T11" fmla="*/ 12 h 132"/>
                <a:gd name="T12" fmla="*/ 12 w 132"/>
                <a:gd name="T13" fmla="*/ 66 h 132"/>
                <a:gd name="T14" fmla="*/ 66 w 132"/>
                <a:gd name="T15" fmla="*/ 120 h 132"/>
                <a:gd name="T16" fmla="*/ 120 w 132"/>
                <a:gd name="T17" fmla="*/ 66 h 132"/>
                <a:gd name="T18" fmla="*/ 66 w 132"/>
                <a:gd name="T19"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132"/>
                  </a:moveTo>
                  <a:cubicBezTo>
                    <a:pt x="29" y="132"/>
                    <a:pt x="0" y="102"/>
                    <a:pt x="0" y="66"/>
                  </a:cubicBezTo>
                  <a:cubicBezTo>
                    <a:pt x="0" y="29"/>
                    <a:pt x="29" y="0"/>
                    <a:pt x="66" y="0"/>
                  </a:cubicBezTo>
                  <a:cubicBezTo>
                    <a:pt x="102" y="0"/>
                    <a:pt x="132" y="29"/>
                    <a:pt x="132" y="66"/>
                  </a:cubicBezTo>
                  <a:cubicBezTo>
                    <a:pt x="132" y="102"/>
                    <a:pt x="102" y="132"/>
                    <a:pt x="66" y="132"/>
                  </a:cubicBezTo>
                  <a:close/>
                  <a:moveTo>
                    <a:pt x="66" y="12"/>
                  </a:moveTo>
                  <a:cubicBezTo>
                    <a:pt x="36" y="12"/>
                    <a:pt x="12" y="36"/>
                    <a:pt x="12" y="66"/>
                  </a:cubicBezTo>
                  <a:cubicBezTo>
                    <a:pt x="12" y="95"/>
                    <a:pt x="36" y="120"/>
                    <a:pt x="66" y="120"/>
                  </a:cubicBezTo>
                  <a:cubicBezTo>
                    <a:pt x="96" y="120"/>
                    <a:pt x="120" y="95"/>
                    <a:pt x="120" y="66"/>
                  </a:cubicBezTo>
                  <a:cubicBezTo>
                    <a:pt x="120" y="36"/>
                    <a:pt x="96" y="12"/>
                    <a:pt x="6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2" name="Freeform 44"/>
            <p:cNvSpPr>
              <a:spLocks/>
            </p:cNvSpPr>
            <p:nvPr/>
          </p:nvSpPr>
          <p:spPr bwMode="auto">
            <a:xfrm>
              <a:off x="3669" y="454"/>
              <a:ext cx="179" cy="253"/>
            </a:xfrm>
            <a:custGeom>
              <a:avLst/>
              <a:gdLst>
                <a:gd name="T0" fmla="*/ 114 w 121"/>
                <a:gd name="T1" fmla="*/ 171 h 171"/>
                <a:gd name="T2" fmla="*/ 108 w 121"/>
                <a:gd name="T3" fmla="*/ 167 h 171"/>
                <a:gd name="T4" fmla="*/ 73 w 121"/>
                <a:gd name="T5" fmla="*/ 84 h 171"/>
                <a:gd name="T6" fmla="*/ 56 w 121"/>
                <a:gd name="T7" fmla="*/ 67 h 171"/>
                <a:gd name="T8" fmla="*/ 54 w 121"/>
                <a:gd name="T9" fmla="*/ 65 h 171"/>
                <a:gd name="T10" fmla="*/ 37 w 121"/>
                <a:gd name="T11" fmla="*/ 19 h 171"/>
                <a:gd name="T12" fmla="*/ 12 w 121"/>
                <a:gd name="T13" fmla="*/ 18 h 171"/>
                <a:gd name="T14" fmla="*/ 12 w 121"/>
                <a:gd name="T15" fmla="*/ 63 h 171"/>
                <a:gd name="T16" fmla="*/ 6 w 121"/>
                <a:gd name="T17" fmla="*/ 69 h 171"/>
                <a:gd name="T18" fmla="*/ 0 w 121"/>
                <a:gd name="T19" fmla="*/ 63 h 171"/>
                <a:gd name="T20" fmla="*/ 0 w 121"/>
                <a:gd name="T21" fmla="*/ 15 h 171"/>
                <a:gd name="T22" fmla="*/ 2 w 121"/>
                <a:gd name="T23" fmla="*/ 11 h 171"/>
                <a:gd name="T24" fmla="*/ 46 w 121"/>
                <a:gd name="T25" fmla="*/ 11 h 171"/>
                <a:gd name="T26" fmla="*/ 47 w 121"/>
                <a:gd name="T27" fmla="*/ 13 h 171"/>
                <a:gd name="T28" fmla="*/ 65 w 121"/>
                <a:gd name="T29" fmla="*/ 59 h 171"/>
                <a:gd name="T30" fmla="*/ 82 w 121"/>
                <a:gd name="T31" fmla="*/ 76 h 171"/>
                <a:gd name="T32" fmla="*/ 83 w 121"/>
                <a:gd name="T33" fmla="*/ 78 h 171"/>
                <a:gd name="T34" fmla="*/ 119 w 121"/>
                <a:gd name="T35" fmla="*/ 162 h 171"/>
                <a:gd name="T36" fmla="*/ 116 w 121"/>
                <a:gd name="T37" fmla="*/ 170 h 171"/>
                <a:gd name="T38" fmla="*/ 114 w 121"/>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1" h="171">
                  <a:moveTo>
                    <a:pt x="114" y="171"/>
                  </a:moveTo>
                  <a:cubicBezTo>
                    <a:pt x="112" y="171"/>
                    <a:pt x="109" y="169"/>
                    <a:pt x="108" y="167"/>
                  </a:cubicBezTo>
                  <a:cubicBezTo>
                    <a:pt x="73" y="84"/>
                    <a:pt x="73" y="84"/>
                    <a:pt x="73" y="84"/>
                  </a:cubicBezTo>
                  <a:cubicBezTo>
                    <a:pt x="56" y="67"/>
                    <a:pt x="56" y="67"/>
                    <a:pt x="56" y="67"/>
                  </a:cubicBezTo>
                  <a:cubicBezTo>
                    <a:pt x="55" y="66"/>
                    <a:pt x="55" y="66"/>
                    <a:pt x="54" y="65"/>
                  </a:cubicBezTo>
                  <a:cubicBezTo>
                    <a:pt x="37" y="19"/>
                    <a:pt x="37" y="19"/>
                    <a:pt x="37" y="19"/>
                  </a:cubicBezTo>
                  <a:cubicBezTo>
                    <a:pt x="30" y="13"/>
                    <a:pt x="19" y="13"/>
                    <a:pt x="12" y="18"/>
                  </a:cubicBezTo>
                  <a:cubicBezTo>
                    <a:pt x="12" y="63"/>
                    <a:pt x="12" y="63"/>
                    <a:pt x="12" y="63"/>
                  </a:cubicBezTo>
                  <a:cubicBezTo>
                    <a:pt x="12" y="66"/>
                    <a:pt x="9" y="69"/>
                    <a:pt x="6" y="69"/>
                  </a:cubicBezTo>
                  <a:cubicBezTo>
                    <a:pt x="3" y="69"/>
                    <a:pt x="0" y="66"/>
                    <a:pt x="0" y="63"/>
                  </a:cubicBezTo>
                  <a:cubicBezTo>
                    <a:pt x="0" y="15"/>
                    <a:pt x="0" y="15"/>
                    <a:pt x="0" y="15"/>
                  </a:cubicBezTo>
                  <a:cubicBezTo>
                    <a:pt x="0" y="14"/>
                    <a:pt x="0" y="12"/>
                    <a:pt x="2" y="11"/>
                  </a:cubicBezTo>
                  <a:cubicBezTo>
                    <a:pt x="13" y="0"/>
                    <a:pt x="35" y="0"/>
                    <a:pt x="46" y="11"/>
                  </a:cubicBezTo>
                  <a:cubicBezTo>
                    <a:pt x="47" y="12"/>
                    <a:pt x="47" y="12"/>
                    <a:pt x="47" y="13"/>
                  </a:cubicBezTo>
                  <a:cubicBezTo>
                    <a:pt x="65" y="59"/>
                    <a:pt x="65" y="59"/>
                    <a:pt x="65" y="59"/>
                  </a:cubicBezTo>
                  <a:cubicBezTo>
                    <a:pt x="82" y="76"/>
                    <a:pt x="82" y="76"/>
                    <a:pt x="82" y="76"/>
                  </a:cubicBezTo>
                  <a:cubicBezTo>
                    <a:pt x="83" y="77"/>
                    <a:pt x="83" y="78"/>
                    <a:pt x="83" y="78"/>
                  </a:cubicBezTo>
                  <a:cubicBezTo>
                    <a:pt x="119" y="162"/>
                    <a:pt x="119" y="162"/>
                    <a:pt x="119" y="162"/>
                  </a:cubicBezTo>
                  <a:cubicBezTo>
                    <a:pt x="121" y="165"/>
                    <a:pt x="119" y="169"/>
                    <a:pt x="116" y="170"/>
                  </a:cubicBezTo>
                  <a:cubicBezTo>
                    <a:pt x="115" y="170"/>
                    <a:pt x="115" y="171"/>
                    <a:pt x="114"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3" name="Freeform 45"/>
            <p:cNvSpPr>
              <a:spLocks/>
            </p:cNvSpPr>
            <p:nvPr/>
          </p:nvSpPr>
          <p:spPr bwMode="auto">
            <a:xfrm>
              <a:off x="3572" y="574"/>
              <a:ext cx="159" cy="53"/>
            </a:xfrm>
            <a:custGeom>
              <a:avLst/>
              <a:gdLst>
                <a:gd name="T0" fmla="*/ 102 w 108"/>
                <a:gd name="T1" fmla="*/ 36 h 36"/>
                <a:gd name="T2" fmla="*/ 96 w 108"/>
                <a:gd name="T3" fmla="*/ 30 h 36"/>
                <a:gd name="T4" fmla="*/ 54 w 108"/>
                <a:gd name="T5" fmla="*/ 12 h 36"/>
                <a:gd name="T6" fmla="*/ 12 w 108"/>
                <a:gd name="T7" fmla="*/ 30 h 36"/>
                <a:gd name="T8" fmla="*/ 6 w 108"/>
                <a:gd name="T9" fmla="*/ 36 h 36"/>
                <a:gd name="T10" fmla="*/ 0 w 108"/>
                <a:gd name="T11" fmla="*/ 30 h 36"/>
                <a:gd name="T12" fmla="*/ 54 w 108"/>
                <a:gd name="T13" fmla="*/ 0 h 36"/>
                <a:gd name="T14" fmla="*/ 108 w 108"/>
                <a:gd name="T15" fmla="*/ 30 h 36"/>
                <a:gd name="T16" fmla="*/ 102 w 108"/>
                <a:gd name="T1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 h="36">
                  <a:moveTo>
                    <a:pt x="102" y="36"/>
                  </a:moveTo>
                  <a:cubicBezTo>
                    <a:pt x="99" y="36"/>
                    <a:pt x="96" y="33"/>
                    <a:pt x="96" y="30"/>
                  </a:cubicBezTo>
                  <a:cubicBezTo>
                    <a:pt x="96" y="21"/>
                    <a:pt x="78" y="12"/>
                    <a:pt x="54" y="12"/>
                  </a:cubicBezTo>
                  <a:cubicBezTo>
                    <a:pt x="30" y="12"/>
                    <a:pt x="12" y="21"/>
                    <a:pt x="12" y="30"/>
                  </a:cubicBezTo>
                  <a:cubicBezTo>
                    <a:pt x="12" y="33"/>
                    <a:pt x="9" y="36"/>
                    <a:pt x="6" y="36"/>
                  </a:cubicBezTo>
                  <a:cubicBezTo>
                    <a:pt x="3" y="36"/>
                    <a:pt x="0" y="33"/>
                    <a:pt x="0" y="30"/>
                  </a:cubicBezTo>
                  <a:cubicBezTo>
                    <a:pt x="0" y="13"/>
                    <a:pt x="23" y="0"/>
                    <a:pt x="54" y="0"/>
                  </a:cubicBezTo>
                  <a:cubicBezTo>
                    <a:pt x="85" y="0"/>
                    <a:pt x="108" y="13"/>
                    <a:pt x="108" y="30"/>
                  </a:cubicBezTo>
                  <a:cubicBezTo>
                    <a:pt x="108" y="33"/>
                    <a:pt x="105" y="36"/>
                    <a:pt x="10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4" name="Freeform 46"/>
            <p:cNvSpPr>
              <a:spLocks/>
            </p:cNvSpPr>
            <p:nvPr/>
          </p:nvSpPr>
          <p:spPr bwMode="auto">
            <a:xfrm>
              <a:off x="3616"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5" name="Freeform 47"/>
            <p:cNvSpPr>
              <a:spLocks/>
            </p:cNvSpPr>
            <p:nvPr/>
          </p:nvSpPr>
          <p:spPr bwMode="auto">
            <a:xfrm>
              <a:off x="3669" y="575"/>
              <a:ext cx="18" cy="185"/>
            </a:xfrm>
            <a:custGeom>
              <a:avLst/>
              <a:gdLst>
                <a:gd name="T0" fmla="*/ 6 w 12"/>
                <a:gd name="T1" fmla="*/ 125 h 125"/>
                <a:gd name="T2" fmla="*/ 0 w 12"/>
                <a:gd name="T3" fmla="*/ 119 h 125"/>
                <a:gd name="T4" fmla="*/ 0 w 12"/>
                <a:gd name="T5" fmla="*/ 6 h 125"/>
                <a:gd name="T6" fmla="*/ 6 w 12"/>
                <a:gd name="T7" fmla="*/ 0 h 125"/>
                <a:gd name="T8" fmla="*/ 12 w 12"/>
                <a:gd name="T9" fmla="*/ 6 h 125"/>
                <a:gd name="T10" fmla="*/ 12 w 12"/>
                <a:gd name="T11" fmla="*/ 119 h 125"/>
                <a:gd name="T12" fmla="*/ 6 w 12"/>
                <a:gd name="T13" fmla="*/ 125 h 125"/>
              </a:gdLst>
              <a:ahLst/>
              <a:cxnLst>
                <a:cxn ang="0">
                  <a:pos x="T0" y="T1"/>
                </a:cxn>
                <a:cxn ang="0">
                  <a:pos x="T2" y="T3"/>
                </a:cxn>
                <a:cxn ang="0">
                  <a:pos x="T4" y="T5"/>
                </a:cxn>
                <a:cxn ang="0">
                  <a:pos x="T6" y="T7"/>
                </a:cxn>
                <a:cxn ang="0">
                  <a:pos x="T8" y="T9"/>
                </a:cxn>
                <a:cxn ang="0">
                  <a:pos x="T10" y="T11"/>
                </a:cxn>
                <a:cxn ang="0">
                  <a:pos x="T12" y="T13"/>
                </a:cxn>
              </a:cxnLst>
              <a:rect l="0" t="0" r="r" b="b"/>
              <a:pathLst>
                <a:path w="12" h="125">
                  <a:moveTo>
                    <a:pt x="6" y="125"/>
                  </a:moveTo>
                  <a:cubicBezTo>
                    <a:pt x="3" y="125"/>
                    <a:pt x="0" y="122"/>
                    <a:pt x="0" y="119"/>
                  </a:cubicBezTo>
                  <a:cubicBezTo>
                    <a:pt x="0" y="6"/>
                    <a:pt x="0" y="6"/>
                    <a:pt x="0" y="6"/>
                  </a:cubicBezTo>
                  <a:cubicBezTo>
                    <a:pt x="0" y="3"/>
                    <a:pt x="3" y="0"/>
                    <a:pt x="6" y="0"/>
                  </a:cubicBezTo>
                  <a:cubicBezTo>
                    <a:pt x="9" y="0"/>
                    <a:pt x="12" y="3"/>
                    <a:pt x="12" y="6"/>
                  </a:cubicBezTo>
                  <a:cubicBezTo>
                    <a:pt x="12" y="119"/>
                    <a:pt x="12" y="119"/>
                    <a:pt x="12" y="119"/>
                  </a:cubicBezTo>
                  <a:cubicBezTo>
                    <a:pt x="12" y="122"/>
                    <a:pt x="9" y="125"/>
                    <a:pt x="6"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6" name="Freeform 48"/>
            <p:cNvSpPr>
              <a:spLocks/>
            </p:cNvSpPr>
            <p:nvPr/>
          </p:nvSpPr>
          <p:spPr bwMode="auto">
            <a:xfrm>
              <a:off x="3474"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sp>
          <p:nvSpPr>
            <p:cNvPr id="37" name="Freeform 49"/>
            <p:cNvSpPr>
              <a:spLocks/>
            </p:cNvSpPr>
            <p:nvPr/>
          </p:nvSpPr>
          <p:spPr bwMode="auto">
            <a:xfrm>
              <a:off x="3705" y="689"/>
              <a:ext cx="71" cy="71"/>
            </a:xfrm>
            <a:custGeom>
              <a:avLst/>
              <a:gdLst>
                <a:gd name="T0" fmla="*/ 6 w 48"/>
                <a:gd name="T1" fmla="*/ 48 h 48"/>
                <a:gd name="T2" fmla="*/ 0 w 48"/>
                <a:gd name="T3" fmla="*/ 42 h 48"/>
                <a:gd name="T4" fmla="*/ 42 w 48"/>
                <a:gd name="T5" fmla="*/ 0 h 48"/>
                <a:gd name="T6" fmla="*/ 48 w 48"/>
                <a:gd name="T7" fmla="*/ 6 h 48"/>
                <a:gd name="T8" fmla="*/ 42 w 48"/>
                <a:gd name="T9" fmla="*/ 12 h 48"/>
                <a:gd name="T10" fmla="*/ 12 w 48"/>
                <a:gd name="T11" fmla="*/ 42 h 48"/>
                <a:gd name="T12" fmla="*/ 6 w 48"/>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48"/>
                  </a:moveTo>
                  <a:cubicBezTo>
                    <a:pt x="3" y="48"/>
                    <a:pt x="0" y="45"/>
                    <a:pt x="0" y="42"/>
                  </a:cubicBezTo>
                  <a:cubicBezTo>
                    <a:pt x="0" y="18"/>
                    <a:pt x="19" y="0"/>
                    <a:pt x="42" y="0"/>
                  </a:cubicBezTo>
                  <a:cubicBezTo>
                    <a:pt x="45" y="0"/>
                    <a:pt x="48" y="2"/>
                    <a:pt x="48" y="6"/>
                  </a:cubicBezTo>
                  <a:cubicBezTo>
                    <a:pt x="48" y="9"/>
                    <a:pt x="45" y="12"/>
                    <a:pt x="42" y="12"/>
                  </a:cubicBezTo>
                  <a:cubicBezTo>
                    <a:pt x="25" y="12"/>
                    <a:pt x="12" y="25"/>
                    <a:pt x="12" y="42"/>
                  </a:cubicBezTo>
                  <a:cubicBezTo>
                    <a:pt x="12" y="45"/>
                    <a:pt x="9"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091658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woman looking at tablet"/>
          <p:cNvPicPr>
            <a:picLocks noGrp="1" noChangeAspect="1"/>
          </p:cNvPicPr>
          <p:nvPr>
            <p:ph type="pic" sz="quarter" idx="13"/>
          </p:nvPr>
        </p:nvPicPr>
        <p:blipFill rotWithShape="1">
          <a:blip r:embed="rId3" cstate="print">
            <a:grayscl/>
            <a:extLst>
              <a:ext uri="{28A0092B-C50C-407E-A947-70E740481C1C}">
                <a14:useLocalDpi xmlns:a14="http://schemas.microsoft.com/office/drawing/2010/main" val="0"/>
              </a:ext>
            </a:extLst>
          </a:blip>
          <a:srcRect/>
          <a:stretch/>
        </p:blipFill>
        <p:spPr/>
      </p:pic>
      <p:sp>
        <p:nvSpPr>
          <p:cNvPr id="4" name="Title 3"/>
          <p:cNvSpPr>
            <a:spLocks noGrp="1"/>
          </p:cNvSpPr>
          <p:nvPr>
            <p:ph type="title"/>
          </p:nvPr>
        </p:nvSpPr>
        <p:spPr/>
        <p:txBody>
          <a:bodyPr/>
          <a:lstStyle/>
          <a:p>
            <a:r>
              <a:rPr lang="en-US" dirty="0" smtClean="0"/>
              <a:t>Introduction the shop coffee </a:t>
            </a:r>
            <a:endParaRPr lang="en-US" dirty="0"/>
          </a:p>
        </p:txBody>
      </p:sp>
      <p:sp>
        <p:nvSpPr>
          <p:cNvPr id="5" name="Content Placeholder 4"/>
          <p:cNvSpPr>
            <a:spLocks noGrp="1"/>
          </p:cNvSpPr>
          <p:nvPr>
            <p:ph idx="1"/>
          </p:nvPr>
        </p:nvSpPr>
        <p:spPr/>
        <p:txBody>
          <a:bodyPr>
            <a:normAutofit/>
          </a:bodyPr>
          <a:lstStyle/>
          <a:p>
            <a:r>
              <a:rPr lang="en-US" dirty="0" smtClean="0"/>
              <a:t>The shop coffee is a chain of stores location in many different cities in the United States.</a:t>
            </a:r>
            <a:endParaRPr lang="en-US" dirty="0"/>
          </a:p>
          <a:p>
            <a:r>
              <a:rPr lang="en-US" dirty="0"/>
              <a:t>store in cities as: Chicago, Wheaton, Glen Ellyn, Hoffman Estates, St. Charles, Minooka, Inverness, Schaumburg, Algonquin, Warrenville, Batavia, Aurora, Streamwood, Oswego, Palatine, Romeoville, Elgin, Mokena, Plainfield, Carol Stream, Bolingbrook, </a:t>
            </a:r>
            <a:r>
              <a:rPr lang="en-US" dirty="0" smtClean="0"/>
              <a:t> </a:t>
            </a:r>
            <a:r>
              <a:rPr lang="en-US" dirty="0" err="1" smtClean="0"/>
              <a:t>Willowbrook</a:t>
            </a:r>
            <a:r>
              <a:rPr lang="en-US" dirty="0"/>
              <a:t>, Barrington, West Chicago, Naperville, Deer Park, West Dundee</a:t>
            </a:r>
          </a:p>
          <a:p>
            <a:endParaRPr lang="en-US" dirty="0"/>
          </a:p>
        </p:txBody>
      </p:sp>
    </p:spTree>
    <p:extLst>
      <p:ext uri="{BB962C8B-B14F-4D97-AF65-F5344CB8AC3E}">
        <p14:creationId xmlns:p14="http://schemas.microsoft.com/office/powerpoint/2010/main" val="1952288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Introduction dataset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354" y="3477928"/>
            <a:ext cx="11421208" cy="2856360"/>
          </a:xfrm>
          <a:prstGeom prst="rect">
            <a:avLst/>
          </a:prstGeom>
        </p:spPr>
      </p:pic>
      <p:sp>
        <p:nvSpPr>
          <p:cNvPr id="7" name="TextBox 6"/>
          <p:cNvSpPr txBox="1"/>
          <p:nvPr/>
        </p:nvSpPr>
        <p:spPr>
          <a:xfrm>
            <a:off x="575894" y="1925515"/>
            <a:ext cx="11258552" cy="923330"/>
          </a:xfrm>
          <a:prstGeom prst="rect">
            <a:avLst/>
          </a:prstGeom>
          <a:noFill/>
        </p:spPr>
        <p:txBody>
          <a:bodyPr wrap="square" rtlCol="0">
            <a:spAutoFit/>
          </a:bodyPr>
          <a:lstStyle/>
          <a:p>
            <a:pPr marL="285750" indent="-285750">
              <a:buFont typeface="Wingdings" panose="05000000000000000000" pitchFamily="2" charset="2"/>
              <a:buChar char="§"/>
            </a:pPr>
            <a:r>
              <a:rPr lang="en-US" dirty="0"/>
              <a:t>Basic marketing data for a small coffee shop chain showing potential customers that were contacted via a marketing campaign and whether or not they made a coffee purchase</a:t>
            </a:r>
            <a:r>
              <a:rPr lang="en-US" dirty="0" smtClean="0"/>
              <a:t>.</a:t>
            </a:r>
          </a:p>
          <a:p>
            <a:pPr marL="285750" indent="-285750">
              <a:buFont typeface="Wingdings" panose="05000000000000000000" pitchFamily="2" charset="2"/>
              <a:buChar char="§"/>
            </a:pPr>
            <a:r>
              <a:rPr lang="en-US" dirty="0"/>
              <a:t>the dataset is collect from website </a:t>
            </a:r>
            <a:r>
              <a:rPr lang="en-US" dirty="0" err="1"/>
              <a:t>K</a:t>
            </a:r>
            <a:r>
              <a:rPr lang="en-US" dirty="0" err="1" smtClean="0"/>
              <a:t>aggle</a:t>
            </a:r>
            <a:r>
              <a:rPr lang="en-US" dirty="0" smtClean="0"/>
              <a:t>  </a:t>
            </a:r>
            <a:r>
              <a:rPr lang="en-US" dirty="0" smtClean="0">
                <a:solidFill>
                  <a:srgbClr val="0070C0"/>
                </a:solidFill>
                <a:hlinkClick r:id="rId4"/>
              </a:rPr>
              <a:t>THE SHOP COFFEE</a:t>
            </a:r>
            <a:r>
              <a:rPr lang="en-US" dirty="0" smtClean="0">
                <a:solidFill>
                  <a:srgbClr val="0070C0"/>
                </a:solidFill>
              </a:rPr>
              <a:t> </a:t>
            </a:r>
            <a:r>
              <a:rPr lang="en-US" dirty="0" smtClean="0"/>
              <a:t>.</a:t>
            </a:r>
            <a:endParaRPr lang="en-US" dirty="0">
              <a:solidFill>
                <a:srgbClr val="0070C0"/>
              </a:solidFill>
            </a:endParaRPr>
          </a:p>
        </p:txBody>
      </p:sp>
    </p:spTree>
    <p:extLst>
      <p:ext uri="{BB962C8B-B14F-4D97-AF65-F5344CB8AC3E}">
        <p14:creationId xmlns:p14="http://schemas.microsoft.com/office/powerpoint/2010/main" val="2226883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dataset</a:t>
            </a:r>
            <a:endParaRPr lang="en-US" dirty="0"/>
          </a:p>
        </p:txBody>
      </p:sp>
      <p:pic>
        <p:nvPicPr>
          <p:cNvPr id="23" name="Picture Placeholder 22" descr="view of group working at a conference tables"/>
          <p:cNvPicPr>
            <a:picLocks noGrp="1" noChangeAspect="1"/>
          </p:cNvPicPr>
          <p:nvPr>
            <p:ph type="pic" sz="quarter" idx="13"/>
          </p:nvPr>
        </p:nvPicPr>
        <p:blipFill rotWithShape="1">
          <a:blip r:embed="rId3" cstate="print">
            <a:duotone>
              <a:prstClr val="black"/>
              <a:schemeClr val="tx2">
                <a:tint val="45000"/>
                <a:satMod val="400000"/>
              </a:schemeClr>
            </a:duotone>
            <a:extLst>
              <a:ext uri="{28A0092B-C50C-407E-A947-70E740481C1C}">
                <a14:useLocalDpi xmlns:a14="http://schemas.microsoft.com/office/drawing/2010/main" val="0"/>
              </a:ext>
            </a:extLst>
          </a:blip>
          <a:srcRect/>
          <a:stretch/>
        </p:blipFill>
        <p:spPr/>
      </p:pic>
      <p:sp>
        <p:nvSpPr>
          <p:cNvPr id="3" name="TextBox 2"/>
          <p:cNvSpPr txBox="1"/>
          <p:nvPr/>
        </p:nvSpPr>
        <p:spPr>
          <a:xfrm>
            <a:off x="430823" y="1837592"/>
            <a:ext cx="11403623" cy="3139321"/>
          </a:xfrm>
          <a:prstGeom prst="rect">
            <a:avLst/>
          </a:prstGeom>
          <a:noFill/>
        </p:spPr>
        <p:txBody>
          <a:bodyPr wrap="square" rtlCol="0">
            <a:spAutoFit/>
          </a:bodyPr>
          <a:lstStyle/>
          <a:p>
            <a:pPr marL="285750" indent="-285750">
              <a:buFont typeface="Arial" panose="020B0604020202020204" pitchFamily="34" charset="0"/>
              <a:buChar char="•"/>
            </a:pPr>
            <a:r>
              <a:rPr lang="en-US" dirty="0"/>
              <a:t>ID: Unique customer ID.</a:t>
            </a:r>
          </a:p>
          <a:p>
            <a:pPr marL="285750" indent="-285750">
              <a:buFont typeface="Arial" panose="020B0604020202020204" pitchFamily="34" charset="0"/>
              <a:buChar char="•"/>
            </a:pPr>
            <a:r>
              <a:rPr lang="en-US" dirty="0" err="1"/>
              <a:t>date_contacted</a:t>
            </a:r>
            <a:r>
              <a:rPr lang="en-US" dirty="0"/>
              <a:t>: The date the potential customer was contacted.</a:t>
            </a:r>
          </a:p>
          <a:p>
            <a:pPr marL="285750" indent="-285750">
              <a:buFont typeface="Arial" panose="020B0604020202020204" pitchFamily="34" charset="0"/>
              <a:buChar char="•"/>
            </a:pPr>
            <a:r>
              <a:rPr lang="en-US" dirty="0"/>
              <a:t>City: The city where the potential customer lives.</a:t>
            </a:r>
          </a:p>
          <a:p>
            <a:pPr marL="342900" indent="-342900">
              <a:buFont typeface="Arial" panose="020B0604020202020204" pitchFamily="34" charset="0"/>
              <a:buChar char="•"/>
            </a:pPr>
            <a:r>
              <a:rPr lang="en-US" dirty="0" smtClean="0"/>
              <a:t>State</a:t>
            </a:r>
            <a:r>
              <a:rPr lang="en-US" dirty="0"/>
              <a:t>: The state where the potential customer lives</a:t>
            </a:r>
          </a:p>
          <a:p>
            <a:pPr marL="285750" indent="-285750">
              <a:buFont typeface="Arial" panose="020B0604020202020204" pitchFamily="34" charset="0"/>
              <a:buChar char="•"/>
            </a:pPr>
            <a:r>
              <a:rPr lang="en-US" dirty="0" err="1"/>
              <a:t>Dob</a:t>
            </a:r>
            <a:r>
              <a:rPr lang="en-US" dirty="0"/>
              <a:t>: The potential customer's date of birth.</a:t>
            </a:r>
          </a:p>
          <a:p>
            <a:pPr marL="285750" indent="-285750">
              <a:buFont typeface="Arial" panose="020B0604020202020204" pitchFamily="34" charset="0"/>
              <a:buChar char="•"/>
            </a:pPr>
            <a:r>
              <a:rPr lang="en-US" dirty="0"/>
              <a:t>Gender: The potential customer's gender.</a:t>
            </a:r>
          </a:p>
          <a:p>
            <a:pPr marL="285750" indent="-285750">
              <a:buFont typeface="Arial" panose="020B0604020202020204" pitchFamily="34" charset="0"/>
              <a:buChar char="•"/>
            </a:pPr>
            <a:r>
              <a:rPr lang="en-US" dirty="0" smtClean="0"/>
              <a:t>Employment</a:t>
            </a:r>
            <a:r>
              <a:rPr lang="en-US" dirty="0"/>
              <a:t>: The potential customer's employment status.</a:t>
            </a:r>
          </a:p>
          <a:p>
            <a:pPr marL="285750" indent="-285750">
              <a:buFont typeface="Arial" panose="020B0604020202020204" pitchFamily="34" charset="0"/>
              <a:buChar char="•"/>
            </a:pPr>
            <a:r>
              <a:rPr lang="en-US" dirty="0" err="1"/>
              <a:t>Owns_car</a:t>
            </a:r>
            <a:r>
              <a:rPr lang="en-US" dirty="0"/>
              <a:t>: </a:t>
            </a:r>
            <a:r>
              <a:rPr lang="en-US" dirty="0" err="1"/>
              <a:t>Wheter</a:t>
            </a:r>
            <a:r>
              <a:rPr lang="en-US" dirty="0"/>
              <a:t> or not the potential customer owns a car.</a:t>
            </a:r>
          </a:p>
          <a:p>
            <a:pPr marL="285750" indent="-285750">
              <a:buFont typeface="Arial" panose="020B0604020202020204" pitchFamily="34" charset="0"/>
              <a:buChar char="•"/>
            </a:pPr>
            <a:r>
              <a:rPr lang="en-US" dirty="0" err="1"/>
              <a:t>Owns_coffee_machine</a:t>
            </a:r>
            <a:r>
              <a:rPr lang="en-US" dirty="0"/>
              <a:t>: Whether or not the potential customer owns a coffee machine.</a:t>
            </a:r>
          </a:p>
          <a:p>
            <a:pPr marL="285750" indent="-285750">
              <a:buFont typeface="Arial" panose="020B0604020202020204" pitchFamily="34" charset="0"/>
              <a:buChar char="•"/>
            </a:pPr>
            <a:r>
              <a:rPr lang="en-US" dirty="0" err="1"/>
              <a:t>Owns_home</a:t>
            </a:r>
            <a:r>
              <a:rPr lang="en-US" dirty="0"/>
              <a:t>: Whether or not the potential customer own a home</a:t>
            </a:r>
            <a:r>
              <a:rPr lang="en-US" dirty="0" smtClean="0"/>
              <a:t>.</a:t>
            </a:r>
          </a:p>
          <a:p>
            <a:pPr marL="285750" indent="-285750">
              <a:buFont typeface="Arial" panose="020B0604020202020204" pitchFamily="34" charset="0"/>
              <a:buChar char="•"/>
            </a:pPr>
            <a:r>
              <a:rPr lang="en-US" dirty="0" err="1" smtClean="0"/>
              <a:t>Bought_coffee</a:t>
            </a:r>
            <a:r>
              <a:rPr lang="en-US" dirty="0" smtClean="0"/>
              <a:t>: Whether or not customers buy coffee at the shop.</a:t>
            </a:r>
            <a:endParaRPr lang="en-US" dirty="0"/>
          </a:p>
        </p:txBody>
      </p:sp>
    </p:spTree>
    <p:extLst>
      <p:ext uri="{BB962C8B-B14F-4D97-AF65-F5344CB8AC3E}">
        <p14:creationId xmlns:p14="http://schemas.microsoft.com/office/powerpoint/2010/main" val="2540346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903785" y="718359"/>
            <a:ext cx="4703884" cy="574112"/>
          </a:xfrm>
        </p:spPr>
        <p:txBody>
          <a:bodyPr/>
          <a:lstStyle/>
          <a:p>
            <a:r>
              <a:rPr lang="en-US" dirty="0" smtClean="0"/>
              <a:t>Summary overview dataset</a:t>
            </a:r>
            <a:endParaRPr lang="en-US" dirty="0"/>
          </a:p>
        </p:txBody>
      </p:sp>
      <p:pic>
        <p:nvPicPr>
          <p:cNvPr id="7" name="Picture Placeholder 6"/>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188" b="3188"/>
          <a:stretch>
            <a:fillRect/>
          </a:stretch>
        </p:blipFill>
        <p:spPr>
          <a:xfrm>
            <a:off x="755331" y="1408972"/>
            <a:ext cx="10796587" cy="5335588"/>
          </a:xfrm>
        </p:spPr>
      </p:pic>
    </p:spTree>
    <p:extLst>
      <p:ext uri="{BB962C8B-B14F-4D97-AF65-F5344CB8AC3E}">
        <p14:creationId xmlns:p14="http://schemas.microsoft.com/office/powerpoint/2010/main" val="4414218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analysis</a:t>
            </a:r>
            <a:endParaRPr lang="en-US" dirty="0"/>
          </a:p>
        </p:txBody>
      </p:sp>
      <p:sp>
        <p:nvSpPr>
          <p:cNvPr id="5" name="Text Placeholder 4"/>
          <p:cNvSpPr>
            <a:spLocks noGrp="1"/>
          </p:cNvSpPr>
          <p:nvPr>
            <p:ph type="body" idx="1"/>
          </p:nvPr>
        </p:nvSpPr>
        <p:spPr>
          <a:xfrm>
            <a:off x="6526392" y="1788475"/>
            <a:ext cx="1938528" cy="557784"/>
          </a:xfrm>
        </p:spPr>
        <p:txBody>
          <a:bodyPr/>
          <a:lstStyle/>
          <a:p>
            <a:r>
              <a:rPr lang="en-US" dirty="0" smtClean="0"/>
              <a:t>96.8%</a:t>
            </a:r>
            <a:endParaRPr lang="en-US" dirty="0"/>
          </a:p>
        </p:txBody>
      </p:sp>
      <p:sp>
        <p:nvSpPr>
          <p:cNvPr id="6" name="Content Placeholder 5"/>
          <p:cNvSpPr>
            <a:spLocks noGrp="1"/>
          </p:cNvSpPr>
          <p:nvPr>
            <p:ph sz="half" idx="2"/>
          </p:nvPr>
        </p:nvSpPr>
        <p:spPr>
          <a:xfrm>
            <a:off x="6526392" y="2361377"/>
            <a:ext cx="1938528" cy="633065"/>
          </a:xfrm>
        </p:spPr>
        <p:txBody>
          <a:bodyPr/>
          <a:lstStyle/>
          <a:p>
            <a:r>
              <a:rPr lang="en-US" dirty="0" smtClean="0"/>
              <a:t>Sum </a:t>
            </a:r>
            <a:r>
              <a:rPr lang="en-US" dirty="0"/>
              <a:t>customer whether or buy 100% and customers does not buy coffee is near 97%</a:t>
            </a:r>
          </a:p>
        </p:txBody>
      </p:sp>
      <p:sp>
        <p:nvSpPr>
          <p:cNvPr id="7" name="Text Placeholder 6"/>
          <p:cNvSpPr>
            <a:spLocks noGrp="1"/>
          </p:cNvSpPr>
          <p:nvPr>
            <p:ph type="body" idx="10"/>
          </p:nvPr>
        </p:nvSpPr>
        <p:spPr>
          <a:xfrm>
            <a:off x="9067751" y="1803593"/>
            <a:ext cx="1938528" cy="557784"/>
          </a:xfrm>
        </p:spPr>
        <p:txBody>
          <a:bodyPr/>
          <a:lstStyle/>
          <a:p>
            <a:r>
              <a:rPr lang="en-US" dirty="0" smtClean="0"/>
              <a:t>3.2%</a:t>
            </a:r>
            <a:endParaRPr lang="en-US" dirty="0"/>
          </a:p>
        </p:txBody>
      </p:sp>
      <p:sp>
        <p:nvSpPr>
          <p:cNvPr id="8" name="Content Placeholder 7"/>
          <p:cNvSpPr>
            <a:spLocks noGrp="1"/>
          </p:cNvSpPr>
          <p:nvPr>
            <p:ph sz="half" idx="11"/>
          </p:nvPr>
        </p:nvSpPr>
        <p:spPr>
          <a:xfrm>
            <a:off x="9067751" y="2361376"/>
            <a:ext cx="1938528" cy="633065"/>
          </a:xfrm>
        </p:spPr>
        <p:txBody>
          <a:bodyPr/>
          <a:lstStyle/>
          <a:p>
            <a:r>
              <a:rPr lang="en-US" dirty="0"/>
              <a:t>Sum customer whether or buy 100% and customers </a:t>
            </a:r>
            <a:r>
              <a:rPr lang="en-US" dirty="0" smtClean="0"/>
              <a:t>does </a:t>
            </a:r>
            <a:r>
              <a:rPr lang="en-US" dirty="0"/>
              <a:t>buy coffee is near </a:t>
            </a:r>
            <a:r>
              <a:rPr lang="en-US" dirty="0" smtClean="0"/>
              <a:t>3.2%</a:t>
            </a:r>
            <a:endParaRPr lang="en-US" dirty="0"/>
          </a:p>
        </p:txBody>
      </p:sp>
      <p:sp>
        <p:nvSpPr>
          <p:cNvPr id="9" name="Text Placeholder 8"/>
          <p:cNvSpPr>
            <a:spLocks noGrp="1"/>
          </p:cNvSpPr>
          <p:nvPr>
            <p:ph type="body" idx="12"/>
          </p:nvPr>
        </p:nvSpPr>
        <p:spPr>
          <a:xfrm>
            <a:off x="6526392" y="3356157"/>
            <a:ext cx="1938528" cy="557784"/>
          </a:xfrm>
        </p:spPr>
        <p:txBody>
          <a:bodyPr/>
          <a:lstStyle/>
          <a:p>
            <a:r>
              <a:rPr lang="en-US" dirty="0" smtClean="0"/>
              <a:t>64.1%</a:t>
            </a:r>
            <a:endParaRPr lang="en-US" dirty="0"/>
          </a:p>
        </p:txBody>
      </p:sp>
      <p:sp>
        <p:nvSpPr>
          <p:cNvPr id="18" name="Content Placeholder 17"/>
          <p:cNvSpPr>
            <a:spLocks noGrp="1"/>
          </p:cNvSpPr>
          <p:nvPr>
            <p:ph sz="half" idx="13"/>
          </p:nvPr>
        </p:nvSpPr>
        <p:spPr>
          <a:xfrm>
            <a:off x="6526392" y="3920267"/>
            <a:ext cx="1938528" cy="633065"/>
          </a:xfrm>
        </p:spPr>
        <p:txBody>
          <a:bodyPr/>
          <a:lstStyle/>
          <a:p>
            <a:r>
              <a:rPr lang="en-US" dirty="0"/>
              <a:t>Sum customer whether or buy 100% and customers </a:t>
            </a:r>
            <a:r>
              <a:rPr lang="en-US" dirty="0" smtClean="0"/>
              <a:t>female </a:t>
            </a:r>
            <a:r>
              <a:rPr lang="en-US" dirty="0"/>
              <a:t>is near </a:t>
            </a:r>
            <a:r>
              <a:rPr lang="en-US" dirty="0" smtClean="0"/>
              <a:t>64.1%</a:t>
            </a:r>
            <a:endParaRPr lang="en-US" dirty="0"/>
          </a:p>
          <a:p>
            <a:endParaRPr lang="en-US" dirty="0"/>
          </a:p>
        </p:txBody>
      </p:sp>
      <p:sp>
        <p:nvSpPr>
          <p:cNvPr id="19" name="Text Placeholder 18"/>
          <p:cNvSpPr>
            <a:spLocks noGrp="1"/>
          </p:cNvSpPr>
          <p:nvPr>
            <p:ph type="body" idx="14"/>
          </p:nvPr>
        </p:nvSpPr>
        <p:spPr>
          <a:xfrm>
            <a:off x="9198872" y="3356157"/>
            <a:ext cx="1938528" cy="557784"/>
          </a:xfrm>
        </p:spPr>
        <p:txBody>
          <a:bodyPr/>
          <a:lstStyle/>
          <a:p>
            <a:r>
              <a:rPr lang="en-US" dirty="0"/>
              <a:t>91%</a:t>
            </a:r>
          </a:p>
        </p:txBody>
      </p:sp>
      <p:sp>
        <p:nvSpPr>
          <p:cNvPr id="20" name="Content Placeholder 19"/>
          <p:cNvSpPr>
            <a:spLocks noGrp="1"/>
          </p:cNvSpPr>
          <p:nvPr>
            <p:ph sz="half" idx="15"/>
          </p:nvPr>
        </p:nvSpPr>
        <p:spPr>
          <a:xfrm>
            <a:off x="9357137" y="3959124"/>
            <a:ext cx="1938528" cy="633065"/>
          </a:xfrm>
        </p:spPr>
        <p:txBody>
          <a:bodyPr/>
          <a:lstStyle/>
          <a:p>
            <a:r>
              <a:rPr lang="en-US" dirty="0"/>
              <a:t>Sum customer whether or buy 100% and customers female is near </a:t>
            </a:r>
            <a:r>
              <a:rPr lang="en-US" dirty="0" smtClean="0"/>
              <a:t>45.9%</a:t>
            </a:r>
            <a:endParaRPr lang="en-US" dirty="0"/>
          </a:p>
          <a:p>
            <a:endParaRPr lang="en-US"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894" y="1788475"/>
            <a:ext cx="5140759" cy="3135364"/>
          </a:xfrm>
          <a:prstGeom prst="rect">
            <a:avLst/>
          </a:prstGeom>
        </p:spPr>
      </p:pic>
      <p:sp>
        <p:nvSpPr>
          <p:cNvPr id="11" name="TextBox 10"/>
          <p:cNvSpPr txBox="1"/>
          <p:nvPr/>
        </p:nvSpPr>
        <p:spPr>
          <a:xfrm>
            <a:off x="211015" y="5456954"/>
            <a:ext cx="11623431" cy="923330"/>
          </a:xfrm>
          <a:prstGeom prst="rect">
            <a:avLst/>
          </a:prstGeom>
          <a:noFill/>
        </p:spPr>
        <p:txBody>
          <a:bodyPr wrap="square" rtlCol="0">
            <a:spAutoFit/>
          </a:bodyPr>
          <a:lstStyle/>
          <a:p>
            <a:r>
              <a:rPr lang="en-US" dirty="0" smtClean="0"/>
              <a:t>Comment:</a:t>
            </a:r>
          </a:p>
          <a:p>
            <a:pPr marL="285750" indent="-285750">
              <a:buFont typeface="Wingdings" panose="05000000000000000000" pitchFamily="2" charset="2"/>
              <a:buChar char="Ø"/>
            </a:pPr>
            <a:r>
              <a:rPr lang="en-US" dirty="0"/>
              <a:t>W</a:t>
            </a:r>
            <a:r>
              <a:rPr lang="en-US" dirty="0" smtClean="0"/>
              <a:t>e </a:t>
            </a:r>
            <a:r>
              <a:rPr lang="en-US" dirty="0"/>
              <a:t>can see that the marketing campaign not </a:t>
            </a:r>
            <a:r>
              <a:rPr lang="en-US" dirty="0" smtClean="0"/>
              <a:t>successful.</a:t>
            </a:r>
          </a:p>
          <a:p>
            <a:pPr marL="285750" indent="-285750">
              <a:buFont typeface="Wingdings" panose="05000000000000000000" pitchFamily="2" charset="2"/>
              <a:buChar char="Ø"/>
            </a:pPr>
            <a:r>
              <a:rPr lang="en-US" dirty="0"/>
              <a:t>The ratio between buying coffee by gender is the same.</a:t>
            </a:r>
          </a:p>
        </p:txBody>
      </p:sp>
    </p:spTree>
    <p:extLst>
      <p:ext uri="{BB962C8B-B14F-4D97-AF65-F5344CB8AC3E}">
        <p14:creationId xmlns:p14="http://schemas.microsoft.com/office/powerpoint/2010/main" val="22975825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13"/>
          <p:cNvPicPr>
            <a:picLocks noGrp="1" noChangeAspect="1"/>
          </p:cNvPicPr>
          <p:nvPr>
            <p:ph sz="half" idx="15"/>
          </p:nvPr>
        </p:nvPicPr>
        <p:blipFill>
          <a:blip r:embed="rId2">
            <a:extLst>
              <a:ext uri="{28A0092B-C50C-407E-A947-70E740481C1C}">
                <a14:useLocalDpi xmlns:a14="http://schemas.microsoft.com/office/drawing/2010/main" val="0"/>
              </a:ext>
            </a:extLst>
          </a:blip>
          <a:stretch>
            <a:fillRect/>
          </a:stretch>
        </p:blipFill>
        <p:spPr>
          <a:xfrm>
            <a:off x="438150" y="624255"/>
            <a:ext cx="11296650" cy="4479420"/>
          </a:xfrm>
        </p:spPr>
      </p:pic>
      <p:sp>
        <p:nvSpPr>
          <p:cNvPr id="15" name="TextBox 14"/>
          <p:cNvSpPr txBox="1"/>
          <p:nvPr/>
        </p:nvSpPr>
        <p:spPr>
          <a:xfrm>
            <a:off x="438150" y="5103674"/>
            <a:ext cx="11391900" cy="1754326"/>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t>COMMENT</a:t>
            </a:r>
          </a:p>
          <a:p>
            <a:pPr marL="742950" lvl="1" indent="-285750">
              <a:buFont typeface="Arial" panose="020B0604020202020204" pitchFamily="34" charset="0"/>
              <a:buChar char="•"/>
            </a:pPr>
            <a:r>
              <a:rPr lang="en-US" dirty="0"/>
              <a:t>Consumers distribution is the same between </a:t>
            </a:r>
            <a:r>
              <a:rPr lang="en-US" dirty="0" smtClean="0"/>
              <a:t>cities.</a:t>
            </a:r>
          </a:p>
          <a:p>
            <a:pPr marL="742950" lvl="1" indent="-285750">
              <a:buFont typeface="Arial" panose="020B0604020202020204" pitchFamily="34" charset="0"/>
              <a:buChar char="•"/>
            </a:pPr>
            <a:r>
              <a:rPr lang="en-US" dirty="0" smtClean="0"/>
              <a:t>Percent consumers buy coffee at the shop is very small</a:t>
            </a:r>
            <a:r>
              <a:rPr lang="en-US" dirty="0"/>
              <a:t>. </a:t>
            </a:r>
            <a:r>
              <a:rPr lang="en-US" dirty="0" smtClean="0"/>
              <a:t>About </a:t>
            </a:r>
            <a:r>
              <a:rPr lang="en-US" dirty="0"/>
              <a:t>3,76% of consumers buy coffee at shops in all the cities</a:t>
            </a:r>
            <a:r>
              <a:rPr lang="en-US" dirty="0" smtClean="0"/>
              <a:t>.</a:t>
            </a:r>
          </a:p>
          <a:p>
            <a:pPr marL="742950" lvl="1" indent="-285750">
              <a:buFont typeface="Arial" panose="020B0604020202020204" pitchFamily="34" charset="0"/>
              <a:buChar char="•"/>
            </a:pPr>
            <a:r>
              <a:rPr lang="en-US" dirty="0"/>
              <a:t>These are cities that have the percent consumers who buy coffee most Hoffman Estates 8.95%, Naperville, 6.26%, Streamwood 6.95</a:t>
            </a:r>
            <a:r>
              <a:rPr lang="en-US" dirty="0" smtClean="0"/>
              <a:t>%.</a:t>
            </a:r>
            <a:endParaRPr lang="en-US" dirty="0"/>
          </a:p>
        </p:txBody>
      </p:sp>
    </p:spTree>
    <p:extLst>
      <p:ext uri="{BB962C8B-B14F-4D97-AF65-F5344CB8AC3E}">
        <p14:creationId xmlns:p14="http://schemas.microsoft.com/office/powerpoint/2010/main" val="1313388073"/>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Product Summary_Win32_RS v2" id="{4A4BC7BA-E104-48CF-9F11-CBBDF04784BE}" vid="{45BAD27F-A2E8-4282-99F2-C6ED447BF4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43F881-A283-4804-BC69-C2CA14CA7881}">
  <ds:schemaRefs>
    <ds:schemaRef ds:uri="http://schemas.microsoft.com/sharepoint/v3/contenttype/forms"/>
  </ds:schemaRefs>
</ds:datastoreItem>
</file>

<file path=customXml/itemProps2.xml><?xml version="1.0" encoding="utf-8"?>
<ds:datastoreItem xmlns:ds="http://schemas.openxmlformats.org/officeDocument/2006/customXml" ds:itemID="{A5A6C788-C4FC-4FDC-8A35-3D0FEBD2EC4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F46A686-309E-4CB8-8B43-0618CA3DC8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Product summary presentation</Template>
  <TotalTime>0</TotalTime>
  <Words>581</Words>
  <Application>Microsoft Office PowerPoint</Application>
  <PresentationFormat>Widescreen</PresentationFormat>
  <Paragraphs>76</Paragraphs>
  <Slides>13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Gill Sans MT</vt:lpstr>
      <vt:lpstr>Wingdings</vt:lpstr>
      <vt:lpstr>Wingdings 2</vt:lpstr>
      <vt:lpstr>DividendVTI</vt:lpstr>
      <vt:lpstr>Analyst marketing strategy</vt:lpstr>
      <vt:lpstr>Summary analyst</vt:lpstr>
      <vt:lpstr>Analyst Overview</vt:lpstr>
      <vt:lpstr>Introduction the shop coffee </vt:lpstr>
      <vt:lpstr>Introduction dataset</vt:lpstr>
      <vt:lpstr>Introduction dataset</vt:lpstr>
      <vt:lpstr>Summary overview dataset</vt:lpstr>
      <vt:lpstr>Graph analysis</vt:lpstr>
      <vt:lpstr>PowerPoint Presentation</vt:lpstr>
      <vt:lpstr>PowerPoint Presentation</vt:lpstr>
      <vt:lpstr>PowerPoint Presentation</vt:lpstr>
      <vt:lpstr>overview comment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2022-11-26T04:30:38Z</dcterms:created>
  <dcterms:modified xsi:type="dcterms:W3CDTF">2022-12-23T01:57:30Z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